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81" r:id="rId8"/>
    <p:sldId id="317" r:id="rId9"/>
    <p:sldId id="335" r:id="rId10"/>
    <p:sldId id="262" r:id="rId11"/>
    <p:sldId id="324" r:id="rId12"/>
    <p:sldId id="334" r:id="rId13"/>
    <p:sldId id="288" r:id="rId14"/>
    <p:sldId id="336" r:id="rId15"/>
    <p:sldId id="328" r:id="rId16"/>
    <p:sldId id="329" r:id="rId17"/>
    <p:sldId id="290" r:id="rId18"/>
    <p:sldId id="330" r:id="rId19"/>
    <p:sldId id="331" r:id="rId20"/>
    <p:sldId id="332" r:id="rId21"/>
    <p:sldId id="338" r:id="rId22"/>
    <p:sldId id="333" r:id="rId23"/>
    <p:sldId id="311" r:id="rId24"/>
    <p:sldId id="272" r:id="rId25"/>
    <p:sldId id="270" r:id="rId26"/>
    <p:sldId id="294" r:id="rId27"/>
    <p:sldId id="295" r:id="rId28"/>
    <p:sldId id="296" r:id="rId29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A4E573-7D5B-411F-B333-A2F7CEB3802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33A129-9F6C-4CBF-AC15-6E145F51FD86}">
      <dgm:prSet phldrT="[Текст]" custT="1"/>
      <dgm:spPr/>
      <dgm:t>
        <a:bodyPr/>
        <a:lstStyle/>
        <a:p>
          <a:r>
            <a:rPr lang="ru-RU" sz="1600" dirty="0"/>
            <a:t>Виды бюджетов</a:t>
          </a:r>
        </a:p>
      </dgm:t>
    </dgm:pt>
    <dgm:pt modelId="{8C927EE3-1BC3-4E4E-862C-B553469B2B57}" type="parTrans" cxnId="{26E1504A-FB4B-4158-814D-C5FFE2B75146}">
      <dgm:prSet/>
      <dgm:spPr/>
      <dgm:t>
        <a:bodyPr/>
        <a:lstStyle/>
        <a:p>
          <a:endParaRPr lang="ru-RU"/>
        </a:p>
      </dgm:t>
    </dgm:pt>
    <dgm:pt modelId="{318FC58F-FE5D-401B-9F32-14FFE56F5A91}" type="sibTrans" cxnId="{26E1504A-FB4B-4158-814D-C5FFE2B75146}">
      <dgm:prSet/>
      <dgm:spPr/>
      <dgm:t>
        <a:bodyPr/>
        <a:lstStyle/>
        <a:p>
          <a:endParaRPr lang="ru-RU"/>
        </a:p>
      </dgm:t>
    </dgm:pt>
    <dgm:pt modelId="{1375B369-73D1-4B85-8756-2EB1A6ACC3A9}" type="asst">
      <dgm:prSet phldrT="[Текст]" custT="1"/>
      <dgm:spPr/>
      <dgm:t>
        <a:bodyPr/>
        <a:lstStyle/>
        <a:p>
          <a:r>
            <a:rPr lang="ru-RU" sz="1600" dirty="0"/>
            <a:t>Бюджеты публично-правовых образований</a:t>
          </a:r>
        </a:p>
      </dgm:t>
    </dgm:pt>
    <dgm:pt modelId="{72D78C16-7731-4E6C-BCB4-E48AB6BE4E22}" type="parTrans" cxnId="{0F292B9A-6959-43F5-8486-7BB1E64CD460}">
      <dgm:prSet/>
      <dgm:spPr/>
      <dgm:t>
        <a:bodyPr/>
        <a:lstStyle/>
        <a:p>
          <a:endParaRPr lang="ru-RU"/>
        </a:p>
      </dgm:t>
    </dgm:pt>
    <dgm:pt modelId="{7922313E-F4A0-45C1-8563-BB17978ED4E8}" type="sibTrans" cxnId="{0F292B9A-6959-43F5-8486-7BB1E64CD460}">
      <dgm:prSet/>
      <dgm:spPr/>
      <dgm:t>
        <a:bodyPr/>
        <a:lstStyle/>
        <a:p>
          <a:endParaRPr lang="ru-RU"/>
        </a:p>
      </dgm:t>
    </dgm:pt>
    <dgm:pt modelId="{87DA688A-66E7-480A-9BDF-28EE66421155}">
      <dgm:prSet phldrT="[Текст]" custT="1"/>
      <dgm:spPr/>
      <dgm:t>
        <a:bodyPr/>
        <a:lstStyle/>
        <a:p>
          <a:r>
            <a:rPr lang="ru-RU" sz="1400" dirty="0"/>
            <a:t>Российской Федерации федеральный бюджет </a:t>
          </a:r>
          <a:r>
            <a:rPr lang="ru-RU" sz="1400"/>
            <a:t>бюджеты государственных </a:t>
          </a:r>
          <a:r>
            <a:rPr lang="ru-RU" sz="1400" dirty="0"/>
            <a:t>внебюджетных фондов РФ</a:t>
          </a:r>
        </a:p>
      </dgm:t>
    </dgm:pt>
    <dgm:pt modelId="{23BC8F76-B05B-4553-A30C-CC5784E5D825}" type="parTrans" cxnId="{D6D0F5BE-FC4D-4127-9F2F-39BAF3B0A57F}">
      <dgm:prSet/>
      <dgm:spPr/>
      <dgm:t>
        <a:bodyPr/>
        <a:lstStyle/>
        <a:p>
          <a:endParaRPr lang="ru-RU"/>
        </a:p>
      </dgm:t>
    </dgm:pt>
    <dgm:pt modelId="{5F8462D3-278F-4CC6-89E3-E8B6B5516B5E}" type="sibTrans" cxnId="{D6D0F5BE-FC4D-4127-9F2F-39BAF3B0A57F}">
      <dgm:prSet/>
      <dgm:spPr/>
      <dgm:t>
        <a:bodyPr/>
        <a:lstStyle/>
        <a:p>
          <a:endParaRPr lang="ru-RU"/>
        </a:p>
      </dgm:t>
    </dgm:pt>
    <dgm:pt modelId="{20797CC9-0DBA-47D7-8848-2B1146AB000F}">
      <dgm:prSet phldrT="[Текст]" custT="1"/>
      <dgm:spPr/>
      <dgm:t>
        <a:bodyPr/>
        <a:lstStyle/>
        <a:p>
          <a:r>
            <a:rPr lang="ru-RU" sz="1400" dirty="0"/>
            <a:t>Субъектов РФ</a:t>
          </a:r>
        </a:p>
        <a:p>
          <a:r>
            <a:rPr lang="ru-RU" sz="1400" dirty="0"/>
            <a:t> региональные бюджеты бюджеты территориальных фондов обязательного медицинского страхования</a:t>
          </a:r>
        </a:p>
      </dgm:t>
    </dgm:pt>
    <dgm:pt modelId="{8AA2EBF9-4C1B-4B14-B2BD-6CF4591CA9F7}" type="parTrans" cxnId="{B8A42D17-0D91-4659-9C1D-4E9ECA246746}">
      <dgm:prSet/>
      <dgm:spPr/>
      <dgm:t>
        <a:bodyPr/>
        <a:lstStyle/>
        <a:p>
          <a:endParaRPr lang="ru-RU"/>
        </a:p>
      </dgm:t>
    </dgm:pt>
    <dgm:pt modelId="{FBE5B3C2-349F-4A69-9996-5D69AC153CE8}" type="sibTrans" cxnId="{B8A42D17-0D91-4659-9C1D-4E9ECA246746}">
      <dgm:prSet/>
      <dgm:spPr/>
      <dgm:t>
        <a:bodyPr/>
        <a:lstStyle/>
        <a:p>
          <a:endParaRPr lang="ru-RU"/>
        </a:p>
      </dgm:t>
    </dgm:pt>
    <dgm:pt modelId="{94FEE6F9-E365-4A1C-8A9D-7870B69B6FB2}">
      <dgm:prSet phldrT="[Текст]" custT="1"/>
      <dgm:spPr/>
      <dgm:t>
        <a:bodyPr/>
        <a:lstStyle/>
        <a:p>
          <a:r>
            <a:rPr lang="ru-RU" sz="1400" dirty="0"/>
            <a:t>Муниципальные образования </a:t>
          </a:r>
        </a:p>
        <a:p>
          <a:r>
            <a:rPr lang="ru-RU" sz="1400" dirty="0"/>
            <a:t>местные бюджеты</a:t>
          </a:r>
        </a:p>
      </dgm:t>
    </dgm:pt>
    <dgm:pt modelId="{9CB46153-88B6-4E62-8FF2-E266128C2D15}" type="parTrans" cxnId="{6FBEEB23-E96A-4EA7-9508-704383E1F630}">
      <dgm:prSet/>
      <dgm:spPr/>
      <dgm:t>
        <a:bodyPr/>
        <a:lstStyle/>
        <a:p>
          <a:endParaRPr lang="ru-RU"/>
        </a:p>
      </dgm:t>
    </dgm:pt>
    <dgm:pt modelId="{7EBD47A1-AFD5-4337-8E00-113C357C7515}" type="sibTrans" cxnId="{6FBEEB23-E96A-4EA7-9508-704383E1F630}">
      <dgm:prSet/>
      <dgm:spPr/>
      <dgm:t>
        <a:bodyPr/>
        <a:lstStyle/>
        <a:p>
          <a:endParaRPr lang="ru-RU"/>
        </a:p>
      </dgm:t>
    </dgm:pt>
    <dgm:pt modelId="{CB8737D1-4B4A-477B-A640-EF58102A5FA7}" type="pres">
      <dgm:prSet presAssocID="{77A4E573-7D5B-411F-B333-A2F7CEB3802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FF4EE17-EE07-4F61-97AE-E72481C836F0}" type="pres">
      <dgm:prSet presAssocID="{0833A129-9F6C-4CBF-AC15-6E145F51FD86}" presName="hierRoot1" presStyleCnt="0">
        <dgm:presLayoutVars>
          <dgm:hierBranch val="init"/>
        </dgm:presLayoutVars>
      </dgm:prSet>
      <dgm:spPr/>
    </dgm:pt>
    <dgm:pt modelId="{0C06803B-3C2C-4FB5-8125-E49CF3C9D79B}" type="pres">
      <dgm:prSet presAssocID="{0833A129-9F6C-4CBF-AC15-6E145F51FD86}" presName="rootComposite1" presStyleCnt="0"/>
      <dgm:spPr/>
    </dgm:pt>
    <dgm:pt modelId="{41761EAC-1345-482B-95B4-47121D69C94F}" type="pres">
      <dgm:prSet presAssocID="{0833A129-9F6C-4CBF-AC15-6E145F51FD86}" presName="rootText1" presStyleLbl="node0" presStyleIdx="0" presStyleCnt="1" custScaleY="35050" custLinFactNeighborX="-356" custLinFactNeighborY="8029">
        <dgm:presLayoutVars>
          <dgm:chPref val="3"/>
        </dgm:presLayoutVars>
      </dgm:prSet>
      <dgm:spPr/>
    </dgm:pt>
    <dgm:pt modelId="{1E185306-08B0-4FAB-81DF-D737C66CD3EA}" type="pres">
      <dgm:prSet presAssocID="{0833A129-9F6C-4CBF-AC15-6E145F51FD86}" presName="rootConnector1" presStyleLbl="node1" presStyleIdx="0" presStyleCnt="0"/>
      <dgm:spPr/>
    </dgm:pt>
    <dgm:pt modelId="{3E427144-F782-4601-AFF8-36C9F05D7418}" type="pres">
      <dgm:prSet presAssocID="{0833A129-9F6C-4CBF-AC15-6E145F51FD86}" presName="hierChild2" presStyleCnt="0"/>
      <dgm:spPr/>
    </dgm:pt>
    <dgm:pt modelId="{A99E7870-967B-41C9-A0D5-F61485DD639F}" type="pres">
      <dgm:prSet presAssocID="{23BC8F76-B05B-4553-A30C-CC5784E5D825}" presName="Name37" presStyleLbl="parChTrans1D2" presStyleIdx="0" presStyleCnt="4"/>
      <dgm:spPr/>
    </dgm:pt>
    <dgm:pt modelId="{58D385D1-51B8-4770-9060-1F14F4727676}" type="pres">
      <dgm:prSet presAssocID="{87DA688A-66E7-480A-9BDF-28EE66421155}" presName="hierRoot2" presStyleCnt="0">
        <dgm:presLayoutVars>
          <dgm:hierBranch val="init"/>
        </dgm:presLayoutVars>
      </dgm:prSet>
      <dgm:spPr/>
    </dgm:pt>
    <dgm:pt modelId="{9E46A191-C72E-4AFC-931A-2B79B2DFC984}" type="pres">
      <dgm:prSet presAssocID="{87DA688A-66E7-480A-9BDF-28EE66421155}" presName="rootComposite" presStyleCnt="0"/>
      <dgm:spPr/>
    </dgm:pt>
    <dgm:pt modelId="{C06EB584-BABB-4874-83BE-FC6CB282987B}" type="pres">
      <dgm:prSet presAssocID="{87DA688A-66E7-480A-9BDF-28EE66421155}" presName="rootText" presStyleLbl="node2" presStyleIdx="0" presStyleCnt="3" custScaleX="111566" custScaleY="107286">
        <dgm:presLayoutVars>
          <dgm:chPref val="3"/>
        </dgm:presLayoutVars>
      </dgm:prSet>
      <dgm:spPr/>
    </dgm:pt>
    <dgm:pt modelId="{B2FDD566-B1FA-4B1D-9EB3-331AEA48528C}" type="pres">
      <dgm:prSet presAssocID="{87DA688A-66E7-480A-9BDF-28EE66421155}" presName="rootConnector" presStyleLbl="node2" presStyleIdx="0" presStyleCnt="3"/>
      <dgm:spPr/>
    </dgm:pt>
    <dgm:pt modelId="{F476538A-60B9-42EA-8DB0-226E843343DE}" type="pres">
      <dgm:prSet presAssocID="{87DA688A-66E7-480A-9BDF-28EE66421155}" presName="hierChild4" presStyleCnt="0"/>
      <dgm:spPr/>
    </dgm:pt>
    <dgm:pt modelId="{9ECA88B7-C2AB-4238-98B0-B21D2A5602EE}" type="pres">
      <dgm:prSet presAssocID="{87DA688A-66E7-480A-9BDF-28EE66421155}" presName="hierChild5" presStyleCnt="0"/>
      <dgm:spPr/>
    </dgm:pt>
    <dgm:pt modelId="{3DA09651-0B1A-4B7E-B510-809DF0617A07}" type="pres">
      <dgm:prSet presAssocID="{8AA2EBF9-4C1B-4B14-B2BD-6CF4591CA9F7}" presName="Name37" presStyleLbl="parChTrans1D2" presStyleIdx="1" presStyleCnt="4"/>
      <dgm:spPr/>
    </dgm:pt>
    <dgm:pt modelId="{E297ABAC-2DA0-4C71-9557-2D099572B7D9}" type="pres">
      <dgm:prSet presAssocID="{20797CC9-0DBA-47D7-8848-2B1146AB000F}" presName="hierRoot2" presStyleCnt="0">
        <dgm:presLayoutVars>
          <dgm:hierBranch val="init"/>
        </dgm:presLayoutVars>
      </dgm:prSet>
      <dgm:spPr/>
    </dgm:pt>
    <dgm:pt modelId="{4BBA9502-E5BD-43CD-A054-7BFE5BE2C46C}" type="pres">
      <dgm:prSet presAssocID="{20797CC9-0DBA-47D7-8848-2B1146AB000F}" presName="rootComposite" presStyleCnt="0"/>
      <dgm:spPr/>
    </dgm:pt>
    <dgm:pt modelId="{2C7ED2C9-0B3E-4725-9521-E492516456A2}" type="pres">
      <dgm:prSet presAssocID="{20797CC9-0DBA-47D7-8848-2B1146AB000F}" presName="rootText" presStyleLbl="node2" presStyleIdx="1" presStyleCnt="3" custScaleX="106093">
        <dgm:presLayoutVars>
          <dgm:chPref val="3"/>
        </dgm:presLayoutVars>
      </dgm:prSet>
      <dgm:spPr/>
    </dgm:pt>
    <dgm:pt modelId="{530DF8C2-3BDC-425C-B60D-451AEC7F818D}" type="pres">
      <dgm:prSet presAssocID="{20797CC9-0DBA-47D7-8848-2B1146AB000F}" presName="rootConnector" presStyleLbl="node2" presStyleIdx="1" presStyleCnt="3"/>
      <dgm:spPr/>
    </dgm:pt>
    <dgm:pt modelId="{8B9D5A1A-A4F6-4192-8027-AF82949FF716}" type="pres">
      <dgm:prSet presAssocID="{20797CC9-0DBA-47D7-8848-2B1146AB000F}" presName="hierChild4" presStyleCnt="0"/>
      <dgm:spPr/>
    </dgm:pt>
    <dgm:pt modelId="{81F7C30F-7226-43CB-AFA8-822A752ACBDD}" type="pres">
      <dgm:prSet presAssocID="{20797CC9-0DBA-47D7-8848-2B1146AB000F}" presName="hierChild5" presStyleCnt="0"/>
      <dgm:spPr/>
    </dgm:pt>
    <dgm:pt modelId="{7BA44013-FC07-4C08-97ED-3DC9427D03BA}" type="pres">
      <dgm:prSet presAssocID="{9CB46153-88B6-4E62-8FF2-E266128C2D15}" presName="Name37" presStyleLbl="parChTrans1D2" presStyleIdx="2" presStyleCnt="4"/>
      <dgm:spPr/>
    </dgm:pt>
    <dgm:pt modelId="{6C17E2C8-0649-4297-94A1-370FAE7AE290}" type="pres">
      <dgm:prSet presAssocID="{94FEE6F9-E365-4A1C-8A9D-7870B69B6FB2}" presName="hierRoot2" presStyleCnt="0">
        <dgm:presLayoutVars>
          <dgm:hierBranch val="init"/>
        </dgm:presLayoutVars>
      </dgm:prSet>
      <dgm:spPr/>
    </dgm:pt>
    <dgm:pt modelId="{F858F60F-79DE-40EB-97A9-1B2D7A1E04B5}" type="pres">
      <dgm:prSet presAssocID="{94FEE6F9-E365-4A1C-8A9D-7870B69B6FB2}" presName="rootComposite" presStyleCnt="0"/>
      <dgm:spPr/>
    </dgm:pt>
    <dgm:pt modelId="{665A10AE-E2FF-4895-89FC-3436DD4487C9}" type="pres">
      <dgm:prSet presAssocID="{94FEE6F9-E365-4A1C-8A9D-7870B69B6FB2}" presName="rootText" presStyleLbl="node2" presStyleIdx="2" presStyleCnt="3">
        <dgm:presLayoutVars>
          <dgm:chPref val="3"/>
        </dgm:presLayoutVars>
      </dgm:prSet>
      <dgm:spPr/>
    </dgm:pt>
    <dgm:pt modelId="{4EBC5C49-D683-4EB9-971E-686E31A418DF}" type="pres">
      <dgm:prSet presAssocID="{94FEE6F9-E365-4A1C-8A9D-7870B69B6FB2}" presName="rootConnector" presStyleLbl="node2" presStyleIdx="2" presStyleCnt="3"/>
      <dgm:spPr/>
    </dgm:pt>
    <dgm:pt modelId="{8716FBB1-4C88-4284-B8A5-29E592A8BB5C}" type="pres">
      <dgm:prSet presAssocID="{94FEE6F9-E365-4A1C-8A9D-7870B69B6FB2}" presName="hierChild4" presStyleCnt="0"/>
      <dgm:spPr/>
    </dgm:pt>
    <dgm:pt modelId="{BC889F61-14FC-4AA1-A762-460994122F8B}" type="pres">
      <dgm:prSet presAssocID="{94FEE6F9-E365-4A1C-8A9D-7870B69B6FB2}" presName="hierChild5" presStyleCnt="0"/>
      <dgm:spPr/>
    </dgm:pt>
    <dgm:pt modelId="{D4570EF3-4754-4295-80D7-A6464334D5E0}" type="pres">
      <dgm:prSet presAssocID="{0833A129-9F6C-4CBF-AC15-6E145F51FD86}" presName="hierChild3" presStyleCnt="0"/>
      <dgm:spPr/>
    </dgm:pt>
    <dgm:pt modelId="{3B45DFCA-ADE9-4380-AC2D-19F88B491840}" type="pres">
      <dgm:prSet presAssocID="{72D78C16-7731-4E6C-BCB4-E48AB6BE4E22}" presName="Name111" presStyleLbl="parChTrans1D2" presStyleIdx="3" presStyleCnt="4"/>
      <dgm:spPr/>
    </dgm:pt>
    <dgm:pt modelId="{16543D19-E881-4EDE-823C-2E89ECD63060}" type="pres">
      <dgm:prSet presAssocID="{1375B369-73D1-4B85-8756-2EB1A6ACC3A9}" presName="hierRoot3" presStyleCnt="0">
        <dgm:presLayoutVars>
          <dgm:hierBranch val="init"/>
        </dgm:presLayoutVars>
      </dgm:prSet>
      <dgm:spPr/>
    </dgm:pt>
    <dgm:pt modelId="{738DF168-F2FC-493B-B441-876A528FBE60}" type="pres">
      <dgm:prSet presAssocID="{1375B369-73D1-4B85-8756-2EB1A6ACC3A9}" presName="rootComposite3" presStyleCnt="0"/>
      <dgm:spPr/>
    </dgm:pt>
    <dgm:pt modelId="{DB694DCE-F6B3-4798-A0C6-8803F8D8D02B}" type="pres">
      <dgm:prSet presAssocID="{1375B369-73D1-4B85-8756-2EB1A6ACC3A9}" presName="rootText3" presStyleLbl="asst1" presStyleIdx="0" presStyleCnt="1" custScaleY="57157" custLinFactNeighborX="59621" custLinFactNeighborY="-26643">
        <dgm:presLayoutVars>
          <dgm:chPref val="3"/>
        </dgm:presLayoutVars>
      </dgm:prSet>
      <dgm:spPr/>
    </dgm:pt>
    <dgm:pt modelId="{050C2D90-6A2C-41F7-9C5E-CD906A5910E7}" type="pres">
      <dgm:prSet presAssocID="{1375B369-73D1-4B85-8756-2EB1A6ACC3A9}" presName="rootConnector3" presStyleLbl="asst1" presStyleIdx="0" presStyleCnt="1"/>
      <dgm:spPr/>
    </dgm:pt>
    <dgm:pt modelId="{AC3E9802-69CC-4860-9538-8D50BFC9ECC0}" type="pres">
      <dgm:prSet presAssocID="{1375B369-73D1-4B85-8756-2EB1A6ACC3A9}" presName="hierChild6" presStyleCnt="0"/>
      <dgm:spPr/>
    </dgm:pt>
    <dgm:pt modelId="{85FABB6D-C487-44D3-98C4-A4FF17733B49}" type="pres">
      <dgm:prSet presAssocID="{1375B369-73D1-4B85-8756-2EB1A6ACC3A9}" presName="hierChild7" presStyleCnt="0"/>
      <dgm:spPr/>
    </dgm:pt>
  </dgm:ptLst>
  <dgm:cxnLst>
    <dgm:cxn modelId="{B8A42D17-0D91-4659-9C1D-4E9ECA246746}" srcId="{0833A129-9F6C-4CBF-AC15-6E145F51FD86}" destId="{20797CC9-0DBA-47D7-8848-2B1146AB000F}" srcOrd="2" destOrd="0" parTransId="{8AA2EBF9-4C1B-4B14-B2BD-6CF4591CA9F7}" sibTransId="{FBE5B3C2-349F-4A69-9996-5D69AC153CE8}"/>
    <dgm:cxn modelId="{6FBEEB23-E96A-4EA7-9508-704383E1F630}" srcId="{0833A129-9F6C-4CBF-AC15-6E145F51FD86}" destId="{94FEE6F9-E365-4A1C-8A9D-7870B69B6FB2}" srcOrd="3" destOrd="0" parTransId="{9CB46153-88B6-4E62-8FF2-E266128C2D15}" sibTransId="{7EBD47A1-AFD5-4337-8E00-113C357C7515}"/>
    <dgm:cxn modelId="{627E2226-CAA4-4D16-8D23-F8030DE40246}" type="presOf" srcId="{77A4E573-7D5B-411F-B333-A2F7CEB3802A}" destId="{CB8737D1-4B4A-477B-A640-EF58102A5FA7}" srcOrd="0" destOrd="0" presId="urn:microsoft.com/office/officeart/2005/8/layout/orgChart1"/>
    <dgm:cxn modelId="{66C66230-A620-4002-8C8F-CD0855A5D202}" type="presOf" srcId="{87DA688A-66E7-480A-9BDF-28EE66421155}" destId="{C06EB584-BABB-4874-83BE-FC6CB282987B}" srcOrd="0" destOrd="0" presId="urn:microsoft.com/office/officeart/2005/8/layout/orgChart1"/>
    <dgm:cxn modelId="{4D43F631-B268-4846-9A41-1D27835CC9C6}" type="presOf" srcId="{23BC8F76-B05B-4553-A30C-CC5784E5D825}" destId="{A99E7870-967B-41C9-A0D5-F61485DD639F}" srcOrd="0" destOrd="0" presId="urn:microsoft.com/office/officeart/2005/8/layout/orgChart1"/>
    <dgm:cxn modelId="{9C1C6263-2C8F-44D2-AC55-07F8BF8A3BFA}" type="presOf" srcId="{1375B369-73D1-4B85-8756-2EB1A6ACC3A9}" destId="{DB694DCE-F6B3-4798-A0C6-8803F8D8D02B}" srcOrd="0" destOrd="0" presId="urn:microsoft.com/office/officeart/2005/8/layout/orgChart1"/>
    <dgm:cxn modelId="{4BD51864-4807-44A4-8B14-E124103C137F}" type="presOf" srcId="{94FEE6F9-E365-4A1C-8A9D-7870B69B6FB2}" destId="{4EBC5C49-D683-4EB9-971E-686E31A418DF}" srcOrd="1" destOrd="0" presId="urn:microsoft.com/office/officeart/2005/8/layout/orgChart1"/>
    <dgm:cxn modelId="{26E1504A-FB4B-4158-814D-C5FFE2B75146}" srcId="{77A4E573-7D5B-411F-B333-A2F7CEB3802A}" destId="{0833A129-9F6C-4CBF-AC15-6E145F51FD86}" srcOrd="0" destOrd="0" parTransId="{8C927EE3-1BC3-4E4E-862C-B553469B2B57}" sibTransId="{318FC58F-FE5D-401B-9F32-14FFE56F5A91}"/>
    <dgm:cxn modelId="{A47EF34E-988A-4DFA-8EE4-1E1F8FECA4F7}" type="presOf" srcId="{72D78C16-7731-4E6C-BCB4-E48AB6BE4E22}" destId="{3B45DFCA-ADE9-4380-AC2D-19F88B491840}" srcOrd="0" destOrd="0" presId="urn:microsoft.com/office/officeart/2005/8/layout/orgChart1"/>
    <dgm:cxn modelId="{E0CBEA51-3C63-4BD8-8159-2A9B8DA0C058}" type="presOf" srcId="{9CB46153-88B6-4E62-8FF2-E266128C2D15}" destId="{7BA44013-FC07-4C08-97ED-3DC9427D03BA}" srcOrd="0" destOrd="0" presId="urn:microsoft.com/office/officeart/2005/8/layout/orgChart1"/>
    <dgm:cxn modelId="{3D093E8A-BF5B-46FB-8BB8-C838FE7E5423}" type="presOf" srcId="{1375B369-73D1-4B85-8756-2EB1A6ACC3A9}" destId="{050C2D90-6A2C-41F7-9C5E-CD906A5910E7}" srcOrd="1" destOrd="0" presId="urn:microsoft.com/office/officeart/2005/8/layout/orgChart1"/>
    <dgm:cxn modelId="{0F292B9A-6959-43F5-8486-7BB1E64CD460}" srcId="{0833A129-9F6C-4CBF-AC15-6E145F51FD86}" destId="{1375B369-73D1-4B85-8756-2EB1A6ACC3A9}" srcOrd="0" destOrd="0" parTransId="{72D78C16-7731-4E6C-BCB4-E48AB6BE4E22}" sibTransId="{7922313E-F4A0-45C1-8563-BB17978ED4E8}"/>
    <dgm:cxn modelId="{C1D8CEAB-DA14-4C3F-A4F6-371D0C0FC8AE}" type="presOf" srcId="{87DA688A-66E7-480A-9BDF-28EE66421155}" destId="{B2FDD566-B1FA-4B1D-9EB3-331AEA48528C}" srcOrd="1" destOrd="0" presId="urn:microsoft.com/office/officeart/2005/8/layout/orgChart1"/>
    <dgm:cxn modelId="{740E70B7-12D6-4073-92CE-F5223CC5CC7B}" type="presOf" srcId="{0833A129-9F6C-4CBF-AC15-6E145F51FD86}" destId="{1E185306-08B0-4FAB-81DF-D737C66CD3EA}" srcOrd="1" destOrd="0" presId="urn:microsoft.com/office/officeart/2005/8/layout/orgChart1"/>
    <dgm:cxn modelId="{D6D0F5BE-FC4D-4127-9F2F-39BAF3B0A57F}" srcId="{0833A129-9F6C-4CBF-AC15-6E145F51FD86}" destId="{87DA688A-66E7-480A-9BDF-28EE66421155}" srcOrd="1" destOrd="0" parTransId="{23BC8F76-B05B-4553-A30C-CC5784E5D825}" sibTransId="{5F8462D3-278F-4CC6-89E3-E8B6B5516B5E}"/>
    <dgm:cxn modelId="{43281BC0-056F-4B14-A1AD-70DB642C6CB0}" type="presOf" srcId="{20797CC9-0DBA-47D7-8848-2B1146AB000F}" destId="{2C7ED2C9-0B3E-4725-9521-E492516456A2}" srcOrd="0" destOrd="0" presId="urn:microsoft.com/office/officeart/2005/8/layout/orgChart1"/>
    <dgm:cxn modelId="{9AA90CC9-6391-4622-BF73-17773C6DE1CE}" type="presOf" srcId="{94FEE6F9-E365-4A1C-8A9D-7870B69B6FB2}" destId="{665A10AE-E2FF-4895-89FC-3436DD4487C9}" srcOrd="0" destOrd="0" presId="urn:microsoft.com/office/officeart/2005/8/layout/orgChart1"/>
    <dgm:cxn modelId="{06EDA1EA-C570-465C-B97F-193B0FEFCCC7}" type="presOf" srcId="{20797CC9-0DBA-47D7-8848-2B1146AB000F}" destId="{530DF8C2-3BDC-425C-B60D-451AEC7F818D}" srcOrd="1" destOrd="0" presId="urn:microsoft.com/office/officeart/2005/8/layout/orgChart1"/>
    <dgm:cxn modelId="{3FFEB6F6-0B5F-473E-AAE5-523421FCED0D}" type="presOf" srcId="{0833A129-9F6C-4CBF-AC15-6E145F51FD86}" destId="{41761EAC-1345-482B-95B4-47121D69C94F}" srcOrd="0" destOrd="0" presId="urn:microsoft.com/office/officeart/2005/8/layout/orgChart1"/>
    <dgm:cxn modelId="{09CCDBF6-5E5C-464B-BB8F-A4E62F662B0E}" type="presOf" srcId="{8AA2EBF9-4C1B-4B14-B2BD-6CF4591CA9F7}" destId="{3DA09651-0B1A-4B7E-B510-809DF0617A07}" srcOrd="0" destOrd="0" presId="urn:microsoft.com/office/officeart/2005/8/layout/orgChart1"/>
    <dgm:cxn modelId="{3ED3B305-1BF1-420E-9D6F-4585F6E1606C}" type="presParOf" srcId="{CB8737D1-4B4A-477B-A640-EF58102A5FA7}" destId="{5FF4EE17-EE07-4F61-97AE-E72481C836F0}" srcOrd="0" destOrd="0" presId="urn:microsoft.com/office/officeart/2005/8/layout/orgChart1"/>
    <dgm:cxn modelId="{2574EED1-5655-4988-A5DD-092C095F2D32}" type="presParOf" srcId="{5FF4EE17-EE07-4F61-97AE-E72481C836F0}" destId="{0C06803B-3C2C-4FB5-8125-E49CF3C9D79B}" srcOrd="0" destOrd="0" presId="urn:microsoft.com/office/officeart/2005/8/layout/orgChart1"/>
    <dgm:cxn modelId="{2CF48384-FCC7-4DBF-AFF7-4A86F0B203CD}" type="presParOf" srcId="{0C06803B-3C2C-4FB5-8125-E49CF3C9D79B}" destId="{41761EAC-1345-482B-95B4-47121D69C94F}" srcOrd="0" destOrd="0" presId="urn:microsoft.com/office/officeart/2005/8/layout/orgChart1"/>
    <dgm:cxn modelId="{DEBE147A-2F27-4BF5-92E8-CF41365EF75F}" type="presParOf" srcId="{0C06803B-3C2C-4FB5-8125-E49CF3C9D79B}" destId="{1E185306-08B0-4FAB-81DF-D737C66CD3EA}" srcOrd="1" destOrd="0" presId="urn:microsoft.com/office/officeart/2005/8/layout/orgChart1"/>
    <dgm:cxn modelId="{74EF4EB1-8589-41E5-A738-13DF965FFF23}" type="presParOf" srcId="{5FF4EE17-EE07-4F61-97AE-E72481C836F0}" destId="{3E427144-F782-4601-AFF8-36C9F05D7418}" srcOrd="1" destOrd="0" presId="urn:microsoft.com/office/officeart/2005/8/layout/orgChart1"/>
    <dgm:cxn modelId="{D35B5587-9929-491C-AB2C-10635EC37E5E}" type="presParOf" srcId="{3E427144-F782-4601-AFF8-36C9F05D7418}" destId="{A99E7870-967B-41C9-A0D5-F61485DD639F}" srcOrd="0" destOrd="0" presId="urn:microsoft.com/office/officeart/2005/8/layout/orgChart1"/>
    <dgm:cxn modelId="{506303C1-2BD2-4299-AFCB-77F5480F4D3D}" type="presParOf" srcId="{3E427144-F782-4601-AFF8-36C9F05D7418}" destId="{58D385D1-51B8-4770-9060-1F14F4727676}" srcOrd="1" destOrd="0" presId="urn:microsoft.com/office/officeart/2005/8/layout/orgChart1"/>
    <dgm:cxn modelId="{625CFF2D-B540-4879-8C50-D3DE2ED72152}" type="presParOf" srcId="{58D385D1-51B8-4770-9060-1F14F4727676}" destId="{9E46A191-C72E-4AFC-931A-2B79B2DFC984}" srcOrd="0" destOrd="0" presId="urn:microsoft.com/office/officeart/2005/8/layout/orgChart1"/>
    <dgm:cxn modelId="{C05E162F-AABE-46B0-B8AE-3C433671CB83}" type="presParOf" srcId="{9E46A191-C72E-4AFC-931A-2B79B2DFC984}" destId="{C06EB584-BABB-4874-83BE-FC6CB282987B}" srcOrd="0" destOrd="0" presId="urn:microsoft.com/office/officeart/2005/8/layout/orgChart1"/>
    <dgm:cxn modelId="{5E7948BB-B217-4955-818C-A999B88E18FC}" type="presParOf" srcId="{9E46A191-C72E-4AFC-931A-2B79B2DFC984}" destId="{B2FDD566-B1FA-4B1D-9EB3-331AEA48528C}" srcOrd="1" destOrd="0" presId="urn:microsoft.com/office/officeart/2005/8/layout/orgChart1"/>
    <dgm:cxn modelId="{533CE37E-3087-4C85-9E7E-E1DF666EA1AD}" type="presParOf" srcId="{58D385D1-51B8-4770-9060-1F14F4727676}" destId="{F476538A-60B9-42EA-8DB0-226E843343DE}" srcOrd="1" destOrd="0" presId="urn:microsoft.com/office/officeart/2005/8/layout/orgChart1"/>
    <dgm:cxn modelId="{99616AE8-A468-4E7B-9F7A-937D640F0F87}" type="presParOf" srcId="{58D385D1-51B8-4770-9060-1F14F4727676}" destId="{9ECA88B7-C2AB-4238-98B0-B21D2A5602EE}" srcOrd="2" destOrd="0" presId="urn:microsoft.com/office/officeart/2005/8/layout/orgChart1"/>
    <dgm:cxn modelId="{C5B12619-4274-4E6C-B4BD-D3C3E34CC474}" type="presParOf" srcId="{3E427144-F782-4601-AFF8-36C9F05D7418}" destId="{3DA09651-0B1A-4B7E-B510-809DF0617A07}" srcOrd="2" destOrd="0" presId="urn:microsoft.com/office/officeart/2005/8/layout/orgChart1"/>
    <dgm:cxn modelId="{95466FDA-1A86-48A3-8200-7E3D37FDAB9D}" type="presParOf" srcId="{3E427144-F782-4601-AFF8-36C9F05D7418}" destId="{E297ABAC-2DA0-4C71-9557-2D099572B7D9}" srcOrd="3" destOrd="0" presId="urn:microsoft.com/office/officeart/2005/8/layout/orgChart1"/>
    <dgm:cxn modelId="{9A3C38AB-BFB8-4373-BE48-9E94CC746954}" type="presParOf" srcId="{E297ABAC-2DA0-4C71-9557-2D099572B7D9}" destId="{4BBA9502-E5BD-43CD-A054-7BFE5BE2C46C}" srcOrd="0" destOrd="0" presId="urn:microsoft.com/office/officeart/2005/8/layout/orgChart1"/>
    <dgm:cxn modelId="{821CC333-85FB-4BF9-BEA1-E584FA036751}" type="presParOf" srcId="{4BBA9502-E5BD-43CD-A054-7BFE5BE2C46C}" destId="{2C7ED2C9-0B3E-4725-9521-E492516456A2}" srcOrd="0" destOrd="0" presId="urn:microsoft.com/office/officeart/2005/8/layout/orgChart1"/>
    <dgm:cxn modelId="{77774296-7E90-408A-93CC-93F1BC53CC65}" type="presParOf" srcId="{4BBA9502-E5BD-43CD-A054-7BFE5BE2C46C}" destId="{530DF8C2-3BDC-425C-B60D-451AEC7F818D}" srcOrd="1" destOrd="0" presId="urn:microsoft.com/office/officeart/2005/8/layout/orgChart1"/>
    <dgm:cxn modelId="{2D4EE075-0EDD-416B-9A69-59952BC5023C}" type="presParOf" srcId="{E297ABAC-2DA0-4C71-9557-2D099572B7D9}" destId="{8B9D5A1A-A4F6-4192-8027-AF82949FF716}" srcOrd="1" destOrd="0" presId="urn:microsoft.com/office/officeart/2005/8/layout/orgChart1"/>
    <dgm:cxn modelId="{5DE95283-DA14-4190-8B3D-5CEBD07CE106}" type="presParOf" srcId="{E297ABAC-2DA0-4C71-9557-2D099572B7D9}" destId="{81F7C30F-7226-43CB-AFA8-822A752ACBDD}" srcOrd="2" destOrd="0" presId="urn:microsoft.com/office/officeart/2005/8/layout/orgChart1"/>
    <dgm:cxn modelId="{7E6400E2-6D24-4D2A-BB10-167675C21B73}" type="presParOf" srcId="{3E427144-F782-4601-AFF8-36C9F05D7418}" destId="{7BA44013-FC07-4C08-97ED-3DC9427D03BA}" srcOrd="4" destOrd="0" presId="urn:microsoft.com/office/officeart/2005/8/layout/orgChart1"/>
    <dgm:cxn modelId="{E12FFA80-D62A-4AAA-8141-41A9421D5D86}" type="presParOf" srcId="{3E427144-F782-4601-AFF8-36C9F05D7418}" destId="{6C17E2C8-0649-4297-94A1-370FAE7AE290}" srcOrd="5" destOrd="0" presId="urn:microsoft.com/office/officeart/2005/8/layout/orgChart1"/>
    <dgm:cxn modelId="{BC05296D-421F-4976-B075-57D976BC6319}" type="presParOf" srcId="{6C17E2C8-0649-4297-94A1-370FAE7AE290}" destId="{F858F60F-79DE-40EB-97A9-1B2D7A1E04B5}" srcOrd="0" destOrd="0" presId="urn:microsoft.com/office/officeart/2005/8/layout/orgChart1"/>
    <dgm:cxn modelId="{1FD3555E-939E-4FF9-A5DF-10E1E540C2B7}" type="presParOf" srcId="{F858F60F-79DE-40EB-97A9-1B2D7A1E04B5}" destId="{665A10AE-E2FF-4895-89FC-3436DD4487C9}" srcOrd="0" destOrd="0" presId="urn:microsoft.com/office/officeart/2005/8/layout/orgChart1"/>
    <dgm:cxn modelId="{83DC27E7-CAF2-47E7-B197-43B2CA80D500}" type="presParOf" srcId="{F858F60F-79DE-40EB-97A9-1B2D7A1E04B5}" destId="{4EBC5C49-D683-4EB9-971E-686E31A418DF}" srcOrd="1" destOrd="0" presId="urn:microsoft.com/office/officeart/2005/8/layout/orgChart1"/>
    <dgm:cxn modelId="{84537896-772E-4BD7-9984-DD250D2908DF}" type="presParOf" srcId="{6C17E2C8-0649-4297-94A1-370FAE7AE290}" destId="{8716FBB1-4C88-4284-B8A5-29E592A8BB5C}" srcOrd="1" destOrd="0" presId="urn:microsoft.com/office/officeart/2005/8/layout/orgChart1"/>
    <dgm:cxn modelId="{080C2AC4-70B0-416F-B77C-3114D3966CC9}" type="presParOf" srcId="{6C17E2C8-0649-4297-94A1-370FAE7AE290}" destId="{BC889F61-14FC-4AA1-A762-460994122F8B}" srcOrd="2" destOrd="0" presId="urn:microsoft.com/office/officeart/2005/8/layout/orgChart1"/>
    <dgm:cxn modelId="{D387B783-ED66-469B-A03A-B7E4691C02D9}" type="presParOf" srcId="{5FF4EE17-EE07-4F61-97AE-E72481C836F0}" destId="{D4570EF3-4754-4295-80D7-A6464334D5E0}" srcOrd="2" destOrd="0" presId="urn:microsoft.com/office/officeart/2005/8/layout/orgChart1"/>
    <dgm:cxn modelId="{4F431732-DDCC-447C-A608-0A176D172385}" type="presParOf" srcId="{D4570EF3-4754-4295-80D7-A6464334D5E0}" destId="{3B45DFCA-ADE9-4380-AC2D-19F88B491840}" srcOrd="0" destOrd="0" presId="urn:microsoft.com/office/officeart/2005/8/layout/orgChart1"/>
    <dgm:cxn modelId="{5CBCA11C-D946-41AC-9627-CE07E969F1DF}" type="presParOf" srcId="{D4570EF3-4754-4295-80D7-A6464334D5E0}" destId="{16543D19-E881-4EDE-823C-2E89ECD63060}" srcOrd="1" destOrd="0" presId="urn:microsoft.com/office/officeart/2005/8/layout/orgChart1"/>
    <dgm:cxn modelId="{2A975BD4-C0DB-4B50-AA26-75C4AE7C100C}" type="presParOf" srcId="{16543D19-E881-4EDE-823C-2E89ECD63060}" destId="{738DF168-F2FC-493B-B441-876A528FBE60}" srcOrd="0" destOrd="0" presId="urn:microsoft.com/office/officeart/2005/8/layout/orgChart1"/>
    <dgm:cxn modelId="{19D81C38-3AFE-4794-A4C5-873F6206FF1F}" type="presParOf" srcId="{738DF168-F2FC-493B-B441-876A528FBE60}" destId="{DB694DCE-F6B3-4798-A0C6-8803F8D8D02B}" srcOrd="0" destOrd="0" presId="urn:microsoft.com/office/officeart/2005/8/layout/orgChart1"/>
    <dgm:cxn modelId="{6D8B56D1-A3AD-486E-9E32-5F1A3F33DEC3}" type="presParOf" srcId="{738DF168-F2FC-493B-B441-876A528FBE60}" destId="{050C2D90-6A2C-41F7-9C5E-CD906A5910E7}" srcOrd="1" destOrd="0" presId="urn:microsoft.com/office/officeart/2005/8/layout/orgChart1"/>
    <dgm:cxn modelId="{49E497C7-415C-440A-8AD8-DA420683060C}" type="presParOf" srcId="{16543D19-E881-4EDE-823C-2E89ECD63060}" destId="{AC3E9802-69CC-4860-9538-8D50BFC9ECC0}" srcOrd="1" destOrd="0" presId="urn:microsoft.com/office/officeart/2005/8/layout/orgChart1"/>
    <dgm:cxn modelId="{97AB80B6-24B3-45B0-8EF7-CDD228137499}" type="presParOf" srcId="{16543D19-E881-4EDE-823C-2E89ECD63060}" destId="{85FABB6D-C487-44D3-98C4-A4FF17733B4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67C549-7477-4E91-8FF1-F7BEA426AD40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73F5816-AF06-4187-9F4F-A5FE0EA9443B}">
      <dgm:prSet phldrT="[Текст]" custT="1"/>
      <dgm:spPr/>
      <dgm:t>
        <a:bodyPr/>
        <a:lstStyle/>
        <a:p>
          <a:r>
            <a:rPr lang="ru-RU" sz="1400" dirty="0"/>
            <a:t>Участники бюджетного процесса</a:t>
          </a:r>
        </a:p>
      </dgm:t>
    </dgm:pt>
    <dgm:pt modelId="{28E6C261-BBBB-46C3-89B1-F7F65B480564}" type="parTrans" cxnId="{FDDDADF6-B1B6-41FA-8FF3-2EAC0FB744E7}">
      <dgm:prSet/>
      <dgm:spPr/>
      <dgm:t>
        <a:bodyPr/>
        <a:lstStyle/>
        <a:p>
          <a:endParaRPr lang="ru-RU"/>
        </a:p>
      </dgm:t>
    </dgm:pt>
    <dgm:pt modelId="{9C3637D0-E1D5-4ECF-A0CC-9BD50C30B4A1}" type="sibTrans" cxnId="{FDDDADF6-B1B6-41FA-8FF3-2EAC0FB744E7}">
      <dgm:prSet/>
      <dgm:spPr/>
      <dgm:t>
        <a:bodyPr/>
        <a:lstStyle/>
        <a:p>
          <a:endParaRPr lang="ru-RU"/>
        </a:p>
      </dgm:t>
    </dgm:pt>
    <dgm:pt modelId="{6B1376D6-AC31-459D-A9F8-A8E936B9DCA0}">
      <dgm:prSet phldrT="[Текст]"/>
      <dgm:spPr/>
      <dgm:t>
        <a:bodyPr/>
        <a:lstStyle/>
        <a:p>
          <a:r>
            <a:rPr lang="ru-RU" dirty="0"/>
            <a:t>Глава Еткульского муниципального района</a:t>
          </a:r>
        </a:p>
      </dgm:t>
    </dgm:pt>
    <dgm:pt modelId="{249B4A0F-8AE7-416F-B8D2-6C6F27276A4E}" type="parTrans" cxnId="{2A0B06A1-7A76-485C-B856-4B54D4071EED}">
      <dgm:prSet/>
      <dgm:spPr/>
      <dgm:t>
        <a:bodyPr/>
        <a:lstStyle/>
        <a:p>
          <a:endParaRPr lang="ru-RU"/>
        </a:p>
      </dgm:t>
    </dgm:pt>
    <dgm:pt modelId="{A5A73C83-53DD-4626-A48B-3D1DB5ECEAAA}" type="sibTrans" cxnId="{2A0B06A1-7A76-485C-B856-4B54D4071EED}">
      <dgm:prSet/>
      <dgm:spPr/>
      <dgm:t>
        <a:bodyPr/>
        <a:lstStyle/>
        <a:p>
          <a:endParaRPr lang="ru-RU"/>
        </a:p>
      </dgm:t>
    </dgm:pt>
    <dgm:pt modelId="{3B89F78D-25C6-41C6-9FD1-2059B5FC879B}">
      <dgm:prSet phldrT="[Текст]"/>
      <dgm:spPr/>
      <dgm:t>
        <a:bodyPr/>
        <a:lstStyle/>
        <a:p>
          <a:r>
            <a:rPr lang="ru-RU" dirty="0"/>
            <a:t>Собрание депутатов Еткульского муниципального района</a:t>
          </a:r>
        </a:p>
      </dgm:t>
    </dgm:pt>
    <dgm:pt modelId="{DC753E5F-5CA7-4313-9D57-F3197DA9EE30}" type="parTrans" cxnId="{E4C3E1F3-D3D7-4F21-A6F7-6F86A01321C7}">
      <dgm:prSet/>
      <dgm:spPr/>
      <dgm:t>
        <a:bodyPr/>
        <a:lstStyle/>
        <a:p>
          <a:endParaRPr lang="ru-RU"/>
        </a:p>
      </dgm:t>
    </dgm:pt>
    <dgm:pt modelId="{506523CE-97F9-4C06-A1D3-D965577854CF}" type="sibTrans" cxnId="{E4C3E1F3-D3D7-4F21-A6F7-6F86A01321C7}">
      <dgm:prSet/>
      <dgm:spPr/>
      <dgm:t>
        <a:bodyPr/>
        <a:lstStyle/>
        <a:p>
          <a:endParaRPr lang="ru-RU"/>
        </a:p>
      </dgm:t>
    </dgm:pt>
    <dgm:pt modelId="{FED671B2-9F89-4E7B-8B47-EE987E8D6706}">
      <dgm:prSet phldrT="[Текст]"/>
      <dgm:spPr/>
      <dgm:t>
        <a:bodyPr/>
        <a:lstStyle/>
        <a:p>
          <a:r>
            <a:rPr lang="ru-RU" dirty="0"/>
            <a:t>Учреждения, организации</a:t>
          </a:r>
        </a:p>
      </dgm:t>
    </dgm:pt>
    <dgm:pt modelId="{14595A8B-90A7-4B26-A830-6286FB3D1485}" type="parTrans" cxnId="{91DB3E96-300E-44FD-B78B-7A07F41DE875}">
      <dgm:prSet/>
      <dgm:spPr/>
      <dgm:t>
        <a:bodyPr/>
        <a:lstStyle/>
        <a:p>
          <a:endParaRPr lang="ru-RU"/>
        </a:p>
      </dgm:t>
    </dgm:pt>
    <dgm:pt modelId="{9C60DE02-B2F4-4E64-ADF1-DFB3EA99D2E2}" type="sibTrans" cxnId="{91DB3E96-300E-44FD-B78B-7A07F41DE875}">
      <dgm:prSet/>
      <dgm:spPr/>
      <dgm:t>
        <a:bodyPr/>
        <a:lstStyle/>
        <a:p>
          <a:endParaRPr lang="ru-RU"/>
        </a:p>
      </dgm:t>
    </dgm:pt>
    <dgm:pt modelId="{80757CDF-8C57-4527-A94D-BCFFFBA29528}">
      <dgm:prSet phldrT="[Текст]"/>
      <dgm:spPr/>
      <dgm:t>
        <a:bodyPr/>
        <a:lstStyle/>
        <a:p>
          <a:r>
            <a:rPr lang="ru-RU" dirty="0"/>
            <a:t>Администрация Еткульского муниципального района</a:t>
          </a:r>
        </a:p>
      </dgm:t>
    </dgm:pt>
    <dgm:pt modelId="{DB6AB7BC-4FF1-459A-B053-F68D30487267}" type="parTrans" cxnId="{D58D7711-90BC-4F59-A4BB-9C0EC28EDE0C}">
      <dgm:prSet/>
      <dgm:spPr/>
      <dgm:t>
        <a:bodyPr/>
        <a:lstStyle/>
        <a:p>
          <a:endParaRPr lang="ru-RU"/>
        </a:p>
      </dgm:t>
    </dgm:pt>
    <dgm:pt modelId="{6465CCDF-8368-47E9-A830-980607E677FC}" type="sibTrans" cxnId="{D58D7711-90BC-4F59-A4BB-9C0EC28EDE0C}">
      <dgm:prSet/>
      <dgm:spPr/>
      <dgm:t>
        <a:bodyPr/>
        <a:lstStyle/>
        <a:p>
          <a:endParaRPr lang="ru-RU"/>
        </a:p>
      </dgm:t>
    </dgm:pt>
    <dgm:pt modelId="{1AFA83C8-AC5D-459B-AFD3-70BDE9BE3402}">
      <dgm:prSet phldrT="[Текст]"/>
      <dgm:spPr/>
      <dgm:t>
        <a:bodyPr/>
        <a:lstStyle/>
        <a:p>
          <a:r>
            <a:rPr lang="ru-RU" dirty="0"/>
            <a:t>Финансовое управление администрации Еткульского муниципального района</a:t>
          </a:r>
        </a:p>
      </dgm:t>
    </dgm:pt>
    <dgm:pt modelId="{96A51DD3-0719-470D-B9F4-9261366663F6}" type="parTrans" cxnId="{581E01AD-39CA-4C3D-8C91-28B6D1B3FE35}">
      <dgm:prSet/>
      <dgm:spPr/>
      <dgm:t>
        <a:bodyPr/>
        <a:lstStyle/>
        <a:p>
          <a:endParaRPr lang="ru-RU"/>
        </a:p>
      </dgm:t>
    </dgm:pt>
    <dgm:pt modelId="{088597ED-FBD6-4541-9763-61F4783A06B4}" type="sibTrans" cxnId="{581E01AD-39CA-4C3D-8C91-28B6D1B3FE35}">
      <dgm:prSet/>
      <dgm:spPr/>
      <dgm:t>
        <a:bodyPr/>
        <a:lstStyle/>
        <a:p>
          <a:endParaRPr lang="ru-RU"/>
        </a:p>
      </dgm:t>
    </dgm:pt>
    <dgm:pt modelId="{B54C37D3-2238-4392-AF66-FE01C14E8E45}" type="pres">
      <dgm:prSet presAssocID="{5367C549-7477-4E91-8FF1-F7BEA426AD4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28A919C-128B-404E-AFD5-2ED75FCCB9CF}" type="pres">
      <dgm:prSet presAssocID="{673F5816-AF06-4187-9F4F-A5FE0EA9443B}" presName="centerShape" presStyleLbl="node0" presStyleIdx="0" presStyleCnt="1"/>
      <dgm:spPr/>
    </dgm:pt>
    <dgm:pt modelId="{A5115C43-4850-4942-B9A0-B9088D66865B}" type="pres">
      <dgm:prSet presAssocID="{6B1376D6-AC31-459D-A9F8-A8E936B9DCA0}" presName="node" presStyleLbl="node1" presStyleIdx="0" presStyleCnt="5" custScaleX="125489">
        <dgm:presLayoutVars>
          <dgm:bulletEnabled val="1"/>
        </dgm:presLayoutVars>
      </dgm:prSet>
      <dgm:spPr/>
    </dgm:pt>
    <dgm:pt modelId="{C5F34AF2-0A93-4BAC-B1A7-221269AE6C43}" type="pres">
      <dgm:prSet presAssocID="{6B1376D6-AC31-459D-A9F8-A8E936B9DCA0}" presName="dummy" presStyleCnt="0"/>
      <dgm:spPr/>
    </dgm:pt>
    <dgm:pt modelId="{375B23D5-F10D-49CE-8998-63B8E2992F28}" type="pres">
      <dgm:prSet presAssocID="{A5A73C83-53DD-4626-A48B-3D1DB5ECEAAA}" presName="sibTrans" presStyleLbl="sibTrans2D1" presStyleIdx="0" presStyleCnt="5"/>
      <dgm:spPr/>
    </dgm:pt>
    <dgm:pt modelId="{0DD7373C-E432-4CB6-AE12-80CFB1172A66}" type="pres">
      <dgm:prSet presAssocID="{3B89F78D-25C6-41C6-9FD1-2059B5FC879B}" presName="node" presStyleLbl="node1" presStyleIdx="1" presStyleCnt="5" custScaleX="119853">
        <dgm:presLayoutVars>
          <dgm:bulletEnabled val="1"/>
        </dgm:presLayoutVars>
      </dgm:prSet>
      <dgm:spPr/>
    </dgm:pt>
    <dgm:pt modelId="{BE84F4B6-37B1-4685-AEA0-EF48D4484BDC}" type="pres">
      <dgm:prSet presAssocID="{3B89F78D-25C6-41C6-9FD1-2059B5FC879B}" presName="dummy" presStyleCnt="0"/>
      <dgm:spPr/>
    </dgm:pt>
    <dgm:pt modelId="{C1690C8A-1A78-41CF-96D0-6B2C9DA9302F}" type="pres">
      <dgm:prSet presAssocID="{506523CE-97F9-4C06-A1D3-D965577854CF}" presName="sibTrans" presStyleLbl="sibTrans2D1" presStyleIdx="1" presStyleCnt="5"/>
      <dgm:spPr/>
    </dgm:pt>
    <dgm:pt modelId="{D083B34C-E9BA-45AB-B441-B178D209AFFC}" type="pres">
      <dgm:prSet presAssocID="{1AFA83C8-AC5D-459B-AFD3-70BDE9BE3402}" presName="node" presStyleLbl="node1" presStyleIdx="2" presStyleCnt="5" custScaleX="135820">
        <dgm:presLayoutVars>
          <dgm:bulletEnabled val="1"/>
        </dgm:presLayoutVars>
      </dgm:prSet>
      <dgm:spPr/>
    </dgm:pt>
    <dgm:pt modelId="{516C165D-FECE-46F4-9315-3040F18A170B}" type="pres">
      <dgm:prSet presAssocID="{1AFA83C8-AC5D-459B-AFD3-70BDE9BE3402}" presName="dummy" presStyleCnt="0"/>
      <dgm:spPr/>
    </dgm:pt>
    <dgm:pt modelId="{B901E30C-B798-4EBE-B567-0D5F0B4385E1}" type="pres">
      <dgm:prSet presAssocID="{088597ED-FBD6-4541-9763-61F4783A06B4}" presName="sibTrans" presStyleLbl="sibTrans2D1" presStyleIdx="2" presStyleCnt="5"/>
      <dgm:spPr/>
    </dgm:pt>
    <dgm:pt modelId="{D5771C10-DDCB-44D5-8BCA-46F3053F9E37}" type="pres">
      <dgm:prSet presAssocID="{FED671B2-9F89-4E7B-8B47-EE987E8D6706}" presName="node" presStyleLbl="node1" presStyleIdx="3" presStyleCnt="5" custScaleX="137555">
        <dgm:presLayoutVars>
          <dgm:bulletEnabled val="1"/>
        </dgm:presLayoutVars>
      </dgm:prSet>
      <dgm:spPr/>
    </dgm:pt>
    <dgm:pt modelId="{E37A4071-EC29-480D-8C5C-456154866A88}" type="pres">
      <dgm:prSet presAssocID="{FED671B2-9F89-4E7B-8B47-EE987E8D6706}" presName="dummy" presStyleCnt="0"/>
      <dgm:spPr/>
    </dgm:pt>
    <dgm:pt modelId="{3B9C6D5B-BF2F-4C2D-B077-6059824EE110}" type="pres">
      <dgm:prSet presAssocID="{9C60DE02-B2F4-4E64-ADF1-DFB3EA99D2E2}" presName="sibTrans" presStyleLbl="sibTrans2D1" presStyleIdx="3" presStyleCnt="5"/>
      <dgm:spPr/>
    </dgm:pt>
    <dgm:pt modelId="{D7704CFF-41ED-4116-BA2B-52166632DA73}" type="pres">
      <dgm:prSet presAssocID="{80757CDF-8C57-4527-A94D-BCFFFBA29528}" presName="node" presStyleLbl="node1" presStyleIdx="4" presStyleCnt="5" custScaleX="121588">
        <dgm:presLayoutVars>
          <dgm:bulletEnabled val="1"/>
        </dgm:presLayoutVars>
      </dgm:prSet>
      <dgm:spPr/>
    </dgm:pt>
    <dgm:pt modelId="{576FE53E-9F19-48F2-A3BF-D8F798455D23}" type="pres">
      <dgm:prSet presAssocID="{80757CDF-8C57-4527-A94D-BCFFFBA29528}" presName="dummy" presStyleCnt="0"/>
      <dgm:spPr/>
    </dgm:pt>
    <dgm:pt modelId="{4D18DAAD-6331-422A-B7A5-B6AC068C8C0B}" type="pres">
      <dgm:prSet presAssocID="{6465CCDF-8368-47E9-A830-980607E677FC}" presName="sibTrans" presStyleLbl="sibTrans2D1" presStyleIdx="4" presStyleCnt="5"/>
      <dgm:spPr/>
    </dgm:pt>
  </dgm:ptLst>
  <dgm:cxnLst>
    <dgm:cxn modelId="{D58D7711-90BC-4F59-A4BB-9C0EC28EDE0C}" srcId="{673F5816-AF06-4187-9F4F-A5FE0EA9443B}" destId="{80757CDF-8C57-4527-A94D-BCFFFBA29528}" srcOrd="4" destOrd="0" parTransId="{DB6AB7BC-4FF1-459A-B053-F68D30487267}" sibTransId="{6465CCDF-8368-47E9-A830-980607E677FC}"/>
    <dgm:cxn modelId="{940CDF3B-2A44-40A3-9013-12CF0DE5EDDC}" type="presOf" srcId="{5367C549-7477-4E91-8FF1-F7BEA426AD40}" destId="{B54C37D3-2238-4392-AF66-FE01C14E8E45}" srcOrd="0" destOrd="0" presId="urn:microsoft.com/office/officeart/2005/8/layout/radial6"/>
    <dgm:cxn modelId="{F7376940-B211-464C-8BD7-795C5BF80ADE}" type="presOf" srcId="{6465CCDF-8368-47E9-A830-980607E677FC}" destId="{4D18DAAD-6331-422A-B7A5-B6AC068C8C0B}" srcOrd="0" destOrd="0" presId="urn:microsoft.com/office/officeart/2005/8/layout/radial6"/>
    <dgm:cxn modelId="{78190C76-7500-4D1E-8901-E48F41C4BBF2}" type="presOf" srcId="{3B89F78D-25C6-41C6-9FD1-2059B5FC879B}" destId="{0DD7373C-E432-4CB6-AE12-80CFB1172A66}" srcOrd="0" destOrd="0" presId="urn:microsoft.com/office/officeart/2005/8/layout/radial6"/>
    <dgm:cxn modelId="{91DB3E96-300E-44FD-B78B-7A07F41DE875}" srcId="{673F5816-AF06-4187-9F4F-A5FE0EA9443B}" destId="{FED671B2-9F89-4E7B-8B47-EE987E8D6706}" srcOrd="3" destOrd="0" parTransId="{14595A8B-90A7-4B26-A830-6286FB3D1485}" sibTransId="{9C60DE02-B2F4-4E64-ADF1-DFB3EA99D2E2}"/>
    <dgm:cxn modelId="{77AC8D9B-97BA-456B-BE5E-C6197A42CA17}" type="presOf" srcId="{6B1376D6-AC31-459D-A9F8-A8E936B9DCA0}" destId="{A5115C43-4850-4942-B9A0-B9088D66865B}" srcOrd="0" destOrd="0" presId="urn:microsoft.com/office/officeart/2005/8/layout/radial6"/>
    <dgm:cxn modelId="{2A0B06A1-7A76-485C-B856-4B54D4071EED}" srcId="{673F5816-AF06-4187-9F4F-A5FE0EA9443B}" destId="{6B1376D6-AC31-459D-A9F8-A8E936B9DCA0}" srcOrd="0" destOrd="0" parTransId="{249B4A0F-8AE7-416F-B8D2-6C6F27276A4E}" sibTransId="{A5A73C83-53DD-4626-A48B-3D1DB5ECEAAA}"/>
    <dgm:cxn modelId="{2C9553A5-1A0A-488A-886E-DCC838815099}" type="presOf" srcId="{80757CDF-8C57-4527-A94D-BCFFFBA29528}" destId="{D7704CFF-41ED-4116-BA2B-52166632DA73}" srcOrd="0" destOrd="0" presId="urn:microsoft.com/office/officeart/2005/8/layout/radial6"/>
    <dgm:cxn modelId="{581E01AD-39CA-4C3D-8C91-28B6D1B3FE35}" srcId="{673F5816-AF06-4187-9F4F-A5FE0EA9443B}" destId="{1AFA83C8-AC5D-459B-AFD3-70BDE9BE3402}" srcOrd="2" destOrd="0" parTransId="{96A51DD3-0719-470D-B9F4-9261366663F6}" sibTransId="{088597ED-FBD6-4541-9763-61F4783A06B4}"/>
    <dgm:cxn modelId="{F7BAD4B9-44A2-4993-AA51-5FE896F57C6F}" type="presOf" srcId="{506523CE-97F9-4C06-A1D3-D965577854CF}" destId="{C1690C8A-1A78-41CF-96D0-6B2C9DA9302F}" srcOrd="0" destOrd="0" presId="urn:microsoft.com/office/officeart/2005/8/layout/radial6"/>
    <dgm:cxn modelId="{8EC180C6-A32C-490B-A939-952C1C197FF1}" type="presOf" srcId="{1AFA83C8-AC5D-459B-AFD3-70BDE9BE3402}" destId="{D083B34C-E9BA-45AB-B441-B178D209AFFC}" srcOrd="0" destOrd="0" presId="urn:microsoft.com/office/officeart/2005/8/layout/radial6"/>
    <dgm:cxn modelId="{4FDB6BCB-90B3-416B-BAD6-FAE90540B8B8}" type="presOf" srcId="{A5A73C83-53DD-4626-A48B-3D1DB5ECEAAA}" destId="{375B23D5-F10D-49CE-8998-63B8E2992F28}" srcOrd="0" destOrd="0" presId="urn:microsoft.com/office/officeart/2005/8/layout/radial6"/>
    <dgm:cxn modelId="{21A006D4-EC49-4F56-A279-6AA05FF1B9AF}" type="presOf" srcId="{088597ED-FBD6-4541-9763-61F4783A06B4}" destId="{B901E30C-B798-4EBE-B567-0D5F0B4385E1}" srcOrd="0" destOrd="0" presId="urn:microsoft.com/office/officeart/2005/8/layout/radial6"/>
    <dgm:cxn modelId="{61D7B5D9-F772-4137-A32F-09C959536BC5}" type="presOf" srcId="{FED671B2-9F89-4E7B-8B47-EE987E8D6706}" destId="{D5771C10-DDCB-44D5-8BCA-46F3053F9E37}" srcOrd="0" destOrd="0" presId="urn:microsoft.com/office/officeart/2005/8/layout/radial6"/>
    <dgm:cxn modelId="{BD3B90E7-83F9-47C4-B973-6B6CDB6DE0C2}" type="presOf" srcId="{9C60DE02-B2F4-4E64-ADF1-DFB3EA99D2E2}" destId="{3B9C6D5B-BF2F-4C2D-B077-6059824EE110}" srcOrd="0" destOrd="0" presId="urn:microsoft.com/office/officeart/2005/8/layout/radial6"/>
    <dgm:cxn modelId="{E9D484F3-AF30-42B5-BAF3-AD8275A1BEC3}" type="presOf" srcId="{673F5816-AF06-4187-9F4F-A5FE0EA9443B}" destId="{528A919C-128B-404E-AFD5-2ED75FCCB9CF}" srcOrd="0" destOrd="0" presId="urn:microsoft.com/office/officeart/2005/8/layout/radial6"/>
    <dgm:cxn modelId="{E4C3E1F3-D3D7-4F21-A6F7-6F86A01321C7}" srcId="{673F5816-AF06-4187-9F4F-A5FE0EA9443B}" destId="{3B89F78D-25C6-41C6-9FD1-2059B5FC879B}" srcOrd="1" destOrd="0" parTransId="{DC753E5F-5CA7-4313-9D57-F3197DA9EE30}" sibTransId="{506523CE-97F9-4C06-A1D3-D965577854CF}"/>
    <dgm:cxn modelId="{FDDDADF6-B1B6-41FA-8FF3-2EAC0FB744E7}" srcId="{5367C549-7477-4E91-8FF1-F7BEA426AD40}" destId="{673F5816-AF06-4187-9F4F-A5FE0EA9443B}" srcOrd="0" destOrd="0" parTransId="{28E6C261-BBBB-46C3-89B1-F7F65B480564}" sibTransId="{9C3637D0-E1D5-4ECF-A0CC-9BD50C30B4A1}"/>
    <dgm:cxn modelId="{AC42C761-CB0D-4FD9-9A20-44EAA30B8EC8}" type="presParOf" srcId="{B54C37D3-2238-4392-AF66-FE01C14E8E45}" destId="{528A919C-128B-404E-AFD5-2ED75FCCB9CF}" srcOrd="0" destOrd="0" presId="urn:microsoft.com/office/officeart/2005/8/layout/radial6"/>
    <dgm:cxn modelId="{8E7AF718-7E71-430D-970B-B9F057917979}" type="presParOf" srcId="{B54C37D3-2238-4392-AF66-FE01C14E8E45}" destId="{A5115C43-4850-4942-B9A0-B9088D66865B}" srcOrd="1" destOrd="0" presId="urn:microsoft.com/office/officeart/2005/8/layout/radial6"/>
    <dgm:cxn modelId="{7A21C885-AE24-4453-B31E-BC2F85AD6429}" type="presParOf" srcId="{B54C37D3-2238-4392-AF66-FE01C14E8E45}" destId="{C5F34AF2-0A93-4BAC-B1A7-221269AE6C43}" srcOrd="2" destOrd="0" presId="urn:microsoft.com/office/officeart/2005/8/layout/radial6"/>
    <dgm:cxn modelId="{6C96436B-D862-4A54-AE85-58E21FE8D974}" type="presParOf" srcId="{B54C37D3-2238-4392-AF66-FE01C14E8E45}" destId="{375B23D5-F10D-49CE-8998-63B8E2992F28}" srcOrd="3" destOrd="0" presId="urn:microsoft.com/office/officeart/2005/8/layout/radial6"/>
    <dgm:cxn modelId="{AEF2B818-B315-41E1-82EF-5F9E91AD925A}" type="presParOf" srcId="{B54C37D3-2238-4392-AF66-FE01C14E8E45}" destId="{0DD7373C-E432-4CB6-AE12-80CFB1172A66}" srcOrd="4" destOrd="0" presId="urn:microsoft.com/office/officeart/2005/8/layout/radial6"/>
    <dgm:cxn modelId="{34A65E43-333F-4D0C-A284-F194EFE52397}" type="presParOf" srcId="{B54C37D3-2238-4392-AF66-FE01C14E8E45}" destId="{BE84F4B6-37B1-4685-AEA0-EF48D4484BDC}" srcOrd="5" destOrd="0" presId="urn:microsoft.com/office/officeart/2005/8/layout/radial6"/>
    <dgm:cxn modelId="{8699F929-1094-4B0F-884E-E22D9FF76DA0}" type="presParOf" srcId="{B54C37D3-2238-4392-AF66-FE01C14E8E45}" destId="{C1690C8A-1A78-41CF-96D0-6B2C9DA9302F}" srcOrd="6" destOrd="0" presId="urn:microsoft.com/office/officeart/2005/8/layout/radial6"/>
    <dgm:cxn modelId="{6E174631-6182-4131-8B80-6FFF4ABF7531}" type="presParOf" srcId="{B54C37D3-2238-4392-AF66-FE01C14E8E45}" destId="{D083B34C-E9BA-45AB-B441-B178D209AFFC}" srcOrd="7" destOrd="0" presId="urn:microsoft.com/office/officeart/2005/8/layout/radial6"/>
    <dgm:cxn modelId="{C396FE68-4D1F-4F9E-AC71-962DD004FFE6}" type="presParOf" srcId="{B54C37D3-2238-4392-AF66-FE01C14E8E45}" destId="{516C165D-FECE-46F4-9315-3040F18A170B}" srcOrd="8" destOrd="0" presId="urn:microsoft.com/office/officeart/2005/8/layout/radial6"/>
    <dgm:cxn modelId="{9B8875F7-272F-4B26-82F2-06FD5D30288B}" type="presParOf" srcId="{B54C37D3-2238-4392-AF66-FE01C14E8E45}" destId="{B901E30C-B798-4EBE-B567-0D5F0B4385E1}" srcOrd="9" destOrd="0" presId="urn:microsoft.com/office/officeart/2005/8/layout/radial6"/>
    <dgm:cxn modelId="{2C072E21-03FE-48B0-B473-EC5D678DD835}" type="presParOf" srcId="{B54C37D3-2238-4392-AF66-FE01C14E8E45}" destId="{D5771C10-DDCB-44D5-8BCA-46F3053F9E37}" srcOrd="10" destOrd="0" presId="urn:microsoft.com/office/officeart/2005/8/layout/radial6"/>
    <dgm:cxn modelId="{43DC2CF6-F4BC-4F0C-BE97-5027C619DD30}" type="presParOf" srcId="{B54C37D3-2238-4392-AF66-FE01C14E8E45}" destId="{E37A4071-EC29-480D-8C5C-456154866A88}" srcOrd="11" destOrd="0" presId="urn:microsoft.com/office/officeart/2005/8/layout/radial6"/>
    <dgm:cxn modelId="{3CFD25E8-B319-45E1-99F5-985B28C2363B}" type="presParOf" srcId="{B54C37D3-2238-4392-AF66-FE01C14E8E45}" destId="{3B9C6D5B-BF2F-4C2D-B077-6059824EE110}" srcOrd="12" destOrd="0" presId="urn:microsoft.com/office/officeart/2005/8/layout/radial6"/>
    <dgm:cxn modelId="{993DB8EE-70BC-4F99-B8B1-166BC969C5E3}" type="presParOf" srcId="{B54C37D3-2238-4392-AF66-FE01C14E8E45}" destId="{D7704CFF-41ED-4116-BA2B-52166632DA73}" srcOrd="13" destOrd="0" presId="urn:microsoft.com/office/officeart/2005/8/layout/radial6"/>
    <dgm:cxn modelId="{5BBE77F4-ECF8-480D-947C-A7A71AF7C01E}" type="presParOf" srcId="{B54C37D3-2238-4392-AF66-FE01C14E8E45}" destId="{576FE53E-9F19-48F2-A3BF-D8F798455D23}" srcOrd="14" destOrd="0" presId="urn:microsoft.com/office/officeart/2005/8/layout/radial6"/>
    <dgm:cxn modelId="{00D34B93-7FAB-4B78-9F4C-D9AB800C72AC}" type="presParOf" srcId="{B54C37D3-2238-4392-AF66-FE01C14E8E45}" destId="{4D18DAAD-6331-422A-B7A5-B6AC068C8C0B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DC43C0E-43F4-44F5-AF5C-B20F57742EC8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3C62B70-B150-485B-B02E-DDB14B9AB3C4}">
      <dgm:prSet phldrT="[Текст]"/>
      <dgm:spPr/>
      <dgm:t>
        <a:bodyPr/>
        <a:lstStyle/>
        <a:p>
          <a:r>
            <a:rPr lang="ru-RU" dirty="0"/>
            <a:t>1</a:t>
          </a:r>
        </a:p>
      </dgm:t>
    </dgm:pt>
    <dgm:pt modelId="{315CF57A-5484-4843-91EC-BA196B05CFE1}" type="parTrans" cxnId="{645E404F-B688-456B-BEAD-B9A5EF56EFC1}">
      <dgm:prSet/>
      <dgm:spPr/>
      <dgm:t>
        <a:bodyPr/>
        <a:lstStyle/>
        <a:p>
          <a:endParaRPr lang="ru-RU"/>
        </a:p>
      </dgm:t>
    </dgm:pt>
    <dgm:pt modelId="{949AEE45-BCA1-4DCE-8D5C-59EE7F6674AB}" type="sibTrans" cxnId="{645E404F-B688-456B-BEAD-B9A5EF56EFC1}">
      <dgm:prSet/>
      <dgm:spPr/>
      <dgm:t>
        <a:bodyPr/>
        <a:lstStyle/>
        <a:p>
          <a:endParaRPr lang="ru-RU"/>
        </a:p>
      </dgm:t>
    </dgm:pt>
    <dgm:pt modelId="{987BA2C6-7EDC-4967-97C3-D922DE571673}">
      <dgm:prSet phldrT="[Текст]" custT="1"/>
      <dgm:spPr/>
      <dgm:t>
        <a:bodyPr/>
        <a:lstStyle/>
        <a:p>
          <a:r>
            <a:rPr lang="ru-RU" sz="2400" dirty="0"/>
            <a:t>Составление проекта бюджета</a:t>
          </a:r>
        </a:p>
      </dgm:t>
    </dgm:pt>
    <dgm:pt modelId="{CE90B90E-F8B1-4A30-A144-03C6BF67D306}" type="parTrans" cxnId="{283C2207-D4D5-423B-8A40-A22DD72FD08C}">
      <dgm:prSet/>
      <dgm:spPr/>
      <dgm:t>
        <a:bodyPr/>
        <a:lstStyle/>
        <a:p>
          <a:endParaRPr lang="ru-RU"/>
        </a:p>
      </dgm:t>
    </dgm:pt>
    <dgm:pt modelId="{CC8542EA-E0CE-4F35-A54C-4166F43D43A6}" type="sibTrans" cxnId="{283C2207-D4D5-423B-8A40-A22DD72FD08C}">
      <dgm:prSet/>
      <dgm:spPr/>
      <dgm:t>
        <a:bodyPr/>
        <a:lstStyle/>
        <a:p>
          <a:endParaRPr lang="ru-RU"/>
        </a:p>
      </dgm:t>
    </dgm:pt>
    <dgm:pt modelId="{EE6EF9A2-D284-475F-B5B6-D4160D993FA0}">
      <dgm:prSet phldrT="[Текст]"/>
      <dgm:spPr/>
      <dgm:t>
        <a:bodyPr/>
        <a:lstStyle/>
        <a:p>
          <a:r>
            <a:rPr lang="ru-RU" dirty="0"/>
            <a:t>2</a:t>
          </a:r>
        </a:p>
      </dgm:t>
    </dgm:pt>
    <dgm:pt modelId="{A8C4C3D7-2083-4A03-8966-AC99932C3DB2}" type="parTrans" cxnId="{91808BCB-7F09-4C28-B3D6-E25C90462C94}">
      <dgm:prSet/>
      <dgm:spPr/>
      <dgm:t>
        <a:bodyPr/>
        <a:lstStyle/>
        <a:p>
          <a:endParaRPr lang="ru-RU"/>
        </a:p>
      </dgm:t>
    </dgm:pt>
    <dgm:pt modelId="{545E9115-80BF-4458-897B-188EFDBC622A}" type="sibTrans" cxnId="{91808BCB-7F09-4C28-B3D6-E25C90462C94}">
      <dgm:prSet/>
      <dgm:spPr/>
      <dgm:t>
        <a:bodyPr/>
        <a:lstStyle/>
        <a:p>
          <a:endParaRPr lang="ru-RU"/>
        </a:p>
      </dgm:t>
    </dgm:pt>
    <dgm:pt modelId="{AD8AC629-05EE-479F-BA4E-F49AF52E004D}">
      <dgm:prSet phldrT="[Текст]" custT="1"/>
      <dgm:spPr/>
      <dgm:t>
        <a:bodyPr/>
        <a:lstStyle/>
        <a:p>
          <a:r>
            <a:rPr lang="ru-RU" sz="2400" dirty="0"/>
            <a:t>Рассмотрение и утверждение бюджета</a:t>
          </a:r>
        </a:p>
      </dgm:t>
    </dgm:pt>
    <dgm:pt modelId="{2EF4CC46-DF51-4DB0-96B8-3A39AC55BA49}" type="parTrans" cxnId="{90D131CC-46D5-4558-BF70-E241F815E9EF}">
      <dgm:prSet/>
      <dgm:spPr/>
      <dgm:t>
        <a:bodyPr/>
        <a:lstStyle/>
        <a:p>
          <a:endParaRPr lang="ru-RU"/>
        </a:p>
      </dgm:t>
    </dgm:pt>
    <dgm:pt modelId="{24B73F56-136A-41E4-9BDF-C51CA2B284B2}" type="sibTrans" cxnId="{90D131CC-46D5-4558-BF70-E241F815E9EF}">
      <dgm:prSet/>
      <dgm:spPr/>
      <dgm:t>
        <a:bodyPr/>
        <a:lstStyle/>
        <a:p>
          <a:endParaRPr lang="ru-RU"/>
        </a:p>
      </dgm:t>
    </dgm:pt>
    <dgm:pt modelId="{E086C238-4F41-45A6-A332-59AE845B852C}">
      <dgm:prSet phldrT="[Текст]"/>
      <dgm:spPr/>
      <dgm:t>
        <a:bodyPr/>
        <a:lstStyle/>
        <a:p>
          <a:r>
            <a:rPr lang="ru-RU" dirty="0"/>
            <a:t>3</a:t>
          </a:r>
        </a:p>
      </dgm:t>
    </dgm:pt>
    <dgm:pt modelId="{E622C868-A6EF-4775-B437-17D1B196BAAB}" type="parTrans" cxnId="{6B555F1B-E444-46F7-9722-25CF4F2F5537}">
      <dgm:prSet/>
      <dgm:spPr/>
      <dgm:t>
        <a:bodyPr/>
        <a:lstStyle/>
        <a:p>
          <a:endParaRPr lang="ru-RU"/>
        </a:p>
      </dgm:t>
    </dgm:pt>
    <dgm:pt modelId="{1869549B-B000-4B61-B4FB-43FD68897E7F}" type="sibTrans" cxnId="{6B555F1B-E444-46F7-9722-25CF4F2F5537}">
      <dgm:prSet/>
      <dgm:spPr/>
      <dgm:t>
        <a:bodyPr/>
        <a:lstStyle/>
        <a:p>
          <a:endParaRPr lang="ru-RU"/>
        </a:p>
      </dgm:t>
    </dgm:pt>
    <dgm:pt modelId="{10697D44-A998-44C6-89F5-C13FAAD7DC82}">
      <dgm:prSet phldrT="[Текст]" custT="1"/>
      <dgm:spPr/>
      <dgm:t>
        <a:bodyPr/>
        <a:lstStyle/>
        <a:p>
          <a:r>
            <a:rPr lang="ru-RU" sz="2400" dirty="0"/>
            <a:t>Исполнение бюджета</a:t>
          </a:r>
        </a:p>
      </dgm:t>
    </dgm:pt>
    <dgm:pt modelId="{FF0384C1-7E82-43E4-BE39-0FF19E39ADDE}" type="parTrans" cxnId="{DA2D647F-5A90-49B2-A0D0-D09F64F0B7AE}">
      <dgm:prSet/>
      <dgm:spPr/>
      <dgm:t>
        <a:bodyPr/>
        <a:lstStyle/>
        <a:p>
          <a:endParaRPr lang="ru-RU"/>
        </a:p>
      </dgm:t>
    </dgm:pt>
    <dgm:pt modelId="{D8A77AD2-05A7-4F94-ABFD-0DAA2CC0A474}" type="sibTrans" cxnId="{DA2D647F-5A90-49B2-A0D0-D09F64F0B7AE}">
      <dgm:prSet/>
      <dgm:spPr/>
      <dgm:t>
        <a:bodyPr/>
        <a:lstStyle/>
        <a:p>
          <a:endParaRPr lang="ru-RU"/>
        </a:p>
      </dgm:t>
    </dgm:pt>
    <dgm:pt modelId="{7943F5EE-924D-4E29-B0D5-EF7CCCA170EF}">
      <dgm:prSet/>
      <dgm:spPr/>
      <dgm:t>
        <a:bodyPr/>
        <a:lstStyle/>
        <a:p>
          <a:r>
            <a:rPr lang="ru-RU" dirty="0"/>
            <a:t>4</a:t>
          </a:r>
        </a:p>
      </dgm:t>
    </dgm:pt>
    <dgm:pt modelId="{C9727B40-601E-4A05-9751-B177FD2E4BD1}" type="parTrans" cxnId="{4ACFECD1-1468-4FB2-AE1D-B267D1291C1A}">
      <dgm:prSet/>
      <dgm:spPr/>
    </dgm:pt>
    <dgm:pt modelId="{EAB62F33-132D-4C82-9D64-C7B710367D68}" type="sibTrans" cxnId="{4ACFECD1-1468-4FB2-AE1D-B267D1291C1A}">
      <dgm:prSet/>
      <dgm:spPr/>
    </dgm:pt>
    <dgm:pt modelId="{9CC0E73D-984E-4BCE-98CA-D87866B760C8}">
      <dgm:prSet/>
      <dgm:spPr/>
      <dgm:t>
        <a:bodyPr/>
        <a:lstStyle/>
        <a:p>
          <a:r>
            <a:rPr lang="ru-RU" dirty="0"/>
            <a:t>5</a:t>
          </a:r>
        </a:p>
      </dgm:t>
    </dgm:pt>
    <dgm:pt modelId="{8A64180A-2BDC-4CD5-97BC-404A1A62E0DA}" type="parTrans" cxnId="{11A205F0-2219-4735-B071-549AB62D9AA5}">
      <dgm:prSet/>
      <dgm:spPr/>
    </dgm:pt>
    <dgm:pt modelId="{7BB7F665-537F-43E6-9334-08F94BEB5D75}" type="sibTrans" cxnId="{11A205F0-2219-4735-B071-549AB62D9AA5}">
      <dgm:prSet/>
      <dgm:spPr/>
    </dgm:pt>
    <dgm:pt modelId="{08BCBE24-6E21-4AD4-8FA7-DE9DDB5A1D95}">
      <dgm:prSet custT="1"/>
      <dgm:spPr/>
      <dgm:t>
        <a:bodyPr/>
        <a:lstStyle/>
        <a:p>
          <a:r>
            <a:rPr lang="ru-RU" sz="2400" dirty="0"/>
            <a:t>Утверждение бюджетной отчетности</a:t>
          </a:r>
        </a:p>
      </dgm:t>
    </dgm:pt>
    <dgm:pt modelId="{6F015824-1F5C-475E-90DB-4DC275167D0A}" type="parTrans" cxnId="{4603E572-D193-4E8A-87F3-38D917DE7DEC}">
      <dgm:prSet/>
      <dgm:spPr/>
    </dgm:pt>
    <dgm:pt modelId="{C898D401-8680-4029-BEB9-31DC47A00F9E}" type="sibTrans" cxnId="{4603E572-D193-4E8A-87F3-38D917DE7DEC}">
      <dgm:prSet/>
      <dgm:spPr/>
    </dgm:pt>
    <dgm:pt modelId="{84B89295-D189-4CEB-94CF-F18B6D46BA97}">
      <dgm:prSet custT="1"/>
      <dgm:spPr/>
      <dgm:t>
        <a:bodyPr/>
        <a:lstStyle/>
        <a:p>
          <a:r>
            <a:rPr lang="ru-RU" sz="3200" dirty="0"/>
            <a:t> </a:t>
          </a:r>
          <a:r>
            <a:rPr lang="ru-RU" sz="2400" dirty="0"/>
            <a:t>Контроль за исполнением бюджета</a:t>
          </a:r>
        </a:p>
      </dgm:t>
    </dgm:pt>
    <dgm:pt modelId="{B68B2880-992C-4A6D-85DF-2110D2D78282}" type="parTrans" cxnId="{8F3B3E61-EF8A-4BDF-8A6B-8478A0CEA713}">
      <dgm:prSet/>
      <dgm:spPr/>
    </dgm:pt>
    <dgm:pt modelId="{77CFEA1C-1DBB-470F-A93E-AE2B2E5D3038}" type="sibTrans" cxnId="{8F3B3E61-EF8A-4BDF-8A6B-8478A0CEA713}">
      <dgm:prSet/>
      <dgm:spPr/>
    </dgm:pt>
    <dgm:pt modelId="{AA58A3BA-9706-4687-8CB0-EA7E52D65B33}" type="pres">
      <dgm:prSet presAssocID="{EDC43C0E-43F4-44F5-AF5C-B20F57742EC8}" presName="linearFlow" presStyleCnt="0">
        <dgm:presLayoutVars>
          <dgm:dir/>
          <dgm:animLvl val="lvl"/>
          <dgm:resizeHandles val="exact"/>
        </dgm:presLayoutVars>
      </dgm:prSet>
      <dgm:spPr/>
    </dgm:pt>
    <dgm:pt modelId="{7F71ED7A-2330-4F9A-8811-69C473BBCD28}" type="pres">
      <dgm:prSet presAssocID="{C3C62B70-B150-485B-B02E-DDB14B9AB3C4}" presName="composite" presStyleCnt="0"/>
      <dgm:spPr/>
    </dgm:pt>
    <dgm:pt modelId="{313AE593-0D8C-4A89-9DA2-73C552EFA052}" type="pres">
      <dgm:prSet presAssocID="{C3C62B70-B150-485B-B02E-DDB14B9AB3C4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9C1A6C84-8EE9-41B3-ABE8-DAC3E0BD3F8C}" type="pres">
      <dgm:prSet presAssocID="{C3C62B70-B150-485B-B02E-DDB14B9AB3C4}" presName="descendantText" presStyleLbl="alignAcc1" presStyleIdx="0" presStyleCnt="5" custLinFactNeighborX="-129" custLinFactNeighborY="2648">
        <dgm:presLayoutVars>
          <dgm:bulletEnabled val="1"/>
        </dgm:presLayoutVars>
      </dgm:prSet>
      <dgm:spPr/>
    </dgm:pt>
    <dgm:pt modelId="{93FA10D3-F5DD-4E04-8997-F2CD92374802}" type="pres">
      <dgm:prSet presAssocID="{949AEE45-BCA1-4DCE-8D5C-59EE7F6674AB}" presName="sp" presStyleCnt="0"/>
      <dgm:spPr/>
    </dgm:pt>
    <dgm:pt modelId="{E808100C-CB12-4C12-BBDC-C325F095920E}" type="pres">
      <dgm:prSet presAssocID="{EE6EF9A2-D284-475F-B5B6-D4160D993FA0}" presName="composite" presStyleCnt="0"/>
      <dgm:spPr/>
    </dgm:pt>
    <dgm:pt modelId="{16EB87D1-7107-4FAB-9C4F-054887FE8773}" type="pres">
      <dgm:prSet presAssocID="{EE6EF9A2-D284-475F-B5B6-D4160D993FA0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52519CB0-D228-411E-8AEE-1FE22D9DC012}" type="pres">
      <dgm:prSet presAssocID="{EE6EF9A2-D284-475F-B5B6-D4160D993FA0}" presName="descendantText" presStyleLbl="alignAcc1" presStyleIdx="1" presStyleCnt="5">
        <dgm:presLayoutVars>
          <dgm:bulletEnabled val="1"/>
        </dgm:presLayoutVars>
      </dgm:prSet>
      <dgm:spPr/>
    </dgm:pt>
    <dgm:pt modelId="{152B6905-E7C4-4005-AAAB-B9DE3F9AF393}" type="pres">
      <dgm:prSet presAssocID="{545E9115-80BF-4458-897B-188EFDBC622A}" presName="sp" presStyleCnt="0"/>
      <dgm:spPr/>
    </dgm:pt>
    <dgm:pt modelId="{339FCBC6-E8FA-4FD4-96CF-E688F81D60D9}" type="pres">
      <dgm:prSet presAssocID="{E086C238-4F41-45A6-A332-59AE845B852C}" presName="composite" presStyleCnt="0"/>
      <dgm:spPr/>
    </dgm:pt>
    <dgm:pt modelId="{D7D853B4-A0A5-49BC-9D66-AAE9B8AE9493}" type="pres">
      <dgm:prSet presAssocID="{E086C238-4F41-45A6-A332-59AE845B852C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ED2BBE2D-CF61-43F4-B317-CB5735E36E12}" type="pres">
      <dgm:prSet presAssocID="{E086C238-4F41-45A6-A332-59AE845B852C}" presName="descendantText" presStyleLbl="alignAcc1" presStyleIdx="2" presStyleCnt="5">
        <dgm:presLayoutVars>
          <dgm:bulletEnabled val="1"/>
        </dgm:presLayoutVars>
      </dgm:prSet>
      <dgm:spPr/>
    </dgm:pt>
    <dgm:pt modelId="{9ED1D224-A2A7-4174-90C6-1E1EA2F488F7}" type="pres">
      <dgm:prSet presAssocID="{1869549B-B000-4B61-B4FB-43FD68897E7F}" presName="sp" presStyleCnt="0"/>
      <dgm:spPr/>
    </dgm:pt>
    <dgm:pt modelId="{38E84DC6-1D90-4DC1-B051-C1F4BA44DBCD}" type="pres">
      <dgm:prSet presAssocID="{7943F5EE-924D-4E29-B0D5-EF7CCCA170EF}" presName="composite" presStyleCnt="0"/>
      <dgm:spPr/>
    </dgm:pt>
    <dgm:pt modelId="{2C7156E5-44AF-48EA-8881-2D4812B0BDF5}" type="pres">
      <dgm:prSet presAssocID="{7943F5EE-924D-4E29-B0D5-EF7CCCA170EF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16091A52-AE3C-4AD1-A78E-F3BDC1237206}" type="pres">
      <dgm:prSet presAssocID="{7943F5EE-924D-4E29-B0D5-EF7CCCA170EF}" presName="descendantText" presStyleLbl="alignAcc1" presStyleIdx="3" presStyleCnt="5">
        <dgm:presLayoutVars>
          <dgm:bulletEnabled val="1"/>
        </dgm:presLayoutVars>
      </dgm:prSet>
      <dgm:spPr/>
    </dgm:pt>
    <dgm:pt modelId="{4C59DFCA-3BD9-4AB0-88FD-658C0BEF4999}" type="pres">
      <dgm:prSet presAssocID="{EAB62F33-132D-4C82-9D64-C7B710367D68}" presName="sp" presStyleCnt="0"/>
      <dgm:spPr/>
    </dgm:pt>
    <dgm:pt modelId="{D2BCDF1C-B970-4785-AF48-FD0007328E8C}" type="pres">
      <dgm:prSet presAssocID="{9CC0E73D-984E-4BCE-98CA-D87866B760C8}" presName="composite" presStyleCnt="0"/>
      <dgm:spPr/>
    </dgm:pt>
    <dgm:pt modelId="{87127F3C-FDE8-4DBA-8E4C-339DE8BBAF2B}" type="pres">
      <dgm:prSet presAssocID="{9CC0E73D-984E-4BCE-98CA-D87866B760C8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6320276E-9C3D-4C83-8D5C-0CC8067E797D}" type="pres">
      <dgm:prSet presAssocID="{9CC0E73D-984E-4BCE-98CA-D87866B760C8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283C2207-D4D5-423B-8A40-A22DD72FD08C}" srcId="{C3C62B70-B150-485B-B02E-DDB14B9AB3C4}" destId="{987BA2C6-7EDC-4967-97C3-D922DE571673}" srcOrd="0" destOrd="0" parTransId="{CE90B90E-F8B1-4A30-A144-03C6BF67D306}" sibTransId="{CC8542EA-E0CE-4F35-A54C-4166F43D43A6}"/>
    <dgm:cxn modelId="{F0559F18-ED4A-4D7B-978E-221EBE6E8E99}" type="presOf" srcId="{E086C238-4F41-45A6-A332-59AE845B852C}" destId="{D7D853B4-A0A5-49BC-9D66-AAE9B8AE9493}" srcOrd="0" destOrd="0" presId="urn:microsoft.com/office/officeart/2005/8/layout/chevron2"/>
    <dgm:cxn modelId="{D2CD1F1B-8FCF-4CDA-A272-ABC6435812AD}" type="presOf" srcId="{84B89295-D189-4CEB-94CF-F18B6D46BA97}" destId="{6320276E-9C3D-4C83-8D5C-0CC8067E797D}" srcOrd="0" destOrd="0" presId="urn:microsoft.com/office/officeart/2005/8/layout/chevron2"/>
    <dgm:cxn modelId="{6B555F1B-E444-46F7-9722-25CF4F2F5537}" srcId="{EDC43C0E-43F4-44F5-AF5C-B20F57742EC8}" destId="{E086C238-4F41-45A6-A332-59AE845B852C}" srcOrd="2" destOrd="0" parTransId="{E622C868-A6EF-4775-B437-17D1B196BAAB}" sibTransId="{1869549B-B000-4B61-B4FB-43FD68897E7F}"/>
    <dgm:cxn modelId="{6FABCB30-1851-4EBA-8292-BD52E2274464}" type="presOf" srcId="{9CC0E73D-984E-4BCE-98CA-D87866B760C8}" destId="{87127F3C-FDE8-4DBA-8E4C-339DE8BBAF2B}" srcOrd="0" destOrd="0" presId="urn:microsoft.com/office/officeart/2005/8/layout/chevron2"/>
    <dgm:cxn modelId="{E711473C-2177-430C-BEE1-E61E803AF822}" type="presOf" srcId="{08BCBE24-6E21-4AD4-8FA7-DE9DDB5A1D95}" destId="{16091A52-AE3C-4AD1-A78E-F3BDC1237206}" srcOrd="0" destOrd="0" presId="urn:microsoft.com/office/officeart/2005/8/layout/chevron2"/>
    <dgm:cxn modelId="{8F3B3E61-EF8A-4BDF-8A6B-8478A0CEA713}" srcId="{9CC0E73D-984E-4BCE-98CA-D87866B760C8}" destId="{84B89295-D189-4CEB-94CF-F18B6D46BA97}" srcOrd="0" destOrd="0" parTransId="{B68B2880-992C-4A6D-85DF-2110D2D78282}" sibTransId="{77CFEA1C-1DBB-470F-A93E-AE2B2E5D3038}"/>
    <dgm:cxn modelId="{645E404F-B688-456B-BEAD-B9A5EF56EFC1}" srcId="{EDC43C0E-43F4-44F5-AF5C-B20F57742EC8}" destId="{C3C62B70-B150-485B-B02E-DDB14B9AB3C4}" srcOrd="0" destOrd="0" parTransId="{315CF57A-5484-4843-91EC-BA196B05CFE1}" sibTransId="{949AEE45-BCA1-4DCE-8D5C-59EE7F6674AB}"/>
    <dgm:cxn modelId="{4603E572-D193-4E8A-87F3-38D917DE7DEC}" srcId="{7943F5EE-924D-4E29-B0D5-EF7CCCA170EF}" destId="{08BCBE24-6E21-4AD4-8FA7-DE9DDB5A1D95}" srcOrd="0" destOrd="0" parTransId="{6F015824-1F5C-475E-90DB-4DC275167D0A}" sibTransId="{C898D401-8680-4029-BEB9-31DC47A00F9E}"/>
    <dgm:cxn modelId="{DA2D647F-5A90-49B2-A0D0-D09F64F0B7AE}" srcId="{E086C238-4F41-45A6-A332-59AE845B852C}" destId="{10697D44-A998-44C6-89F5-C13FAAD7DC82}" srcOrd="0" destOrd="0" parTransId="{FF0384C1-7E82-43E4-BE39-0FF19E39ADDE}" sibTransId="{D8A77AD2-05A7-4F94-ABFD-0DAA2CC0A474}"/>
    <dgm:cxn modelId="{5A6FAC97-705A-45F2-B2E0-379551A1C848}" type="presOf" srcId="{7943F5EE-924D-4E29-B0D5-EF7CCCA170EF}" destId="{2C7156E5-44AF-48EA-8881-2D4812B0BDF5}" srcOrd="0" destOrd="0" presId="urn:microsoft.com/office/officeart/2005/8/layout/chevron2"/>
    <dgm:cxn modelId="{6923A5B0-E34F-46A4-A9C0-68BF8387B9BD}" type="presOf" srcId="{EDC43C0E-43F4-44F5-AF5C-B20F57742EC8}" destId="{AA58A3BA-9706-4687-8CB0-EA7E52D65B33}" srcOrd="0" destOrd="0" presId="urn:microsoft.com/office/officeart/2005/8/layout/chevron2"/>
    <dgm:cxn modelId="{7EDBB6BD-1162-4DC3-8D05-D09E043FBBA7}" type="presOf" srcId="{EE6EF9A2-D284-475F-B5B6-D4160D993FA0}" destId="{16EB87D1-7107-4FAB-9C4F-054887FE8773}" srcOrd="0" destOrd="0" presId="urn:microsoft.com/office/officeart/2005/8/layout/chevron2"/>
    <dgm:cxn modelId="{91808BCB-7F09-4C28-B3D6-E25C90462C94}" srcId="{EDC43C0E-43F4-44F5-AF5C-B20F57742EC8}" destId="{EE6EF9A2-D284-475F-B5B6-D4160D993FA0}" srcOrd="1" destOrd="0" parTransId="{A8C4C3D7-2083-4A03-8966-AC99932C3DB2}" sibTransId="{545E9115-80BF-4458-897B-188EFDBC622A}"/>
    <dgm:cxn modelId="{90D131CC-46D5-4558-BF70-E241F815E9EF}" srcId="{EE6EF9A2-D284-475F-B5B6-D4160D993FA0}" destId="{AD8AC629-05EE-479F-BA4E-F49AF52E004D}" srcOrd="0" destOrd="0" parTransId="{2EF4CC46-DF51-4DB0-96B8-3A39AC55BA49}" sibTransId="{24B73F56-136A-41E4-9BDF-C51CA2B284B2}"/>
    <dgm:cxn modelId="{4ACFECD1-1468-4FB2-AE1D-B267D1291C1A}" srcId="{EDC43C0E-43F4-44F5-AF5C-B20F57742EC8}" destId="{7943F5EE-924D-4E29-B0D5-EF7CCCA170EF}" srcOrd="3" destOrd="0" parTransId="{C9727B40-601E-4A05-9751-B177FD2E4BD1}" sibTransId="{EAB62F33-132D-4C82-9D64-C7B710367D68}"/>
    <dgm:cxn modelId="{D712E8D2-8E44-4017-8767-E4AD6F0F18EB}" type="presOf" srcId="{AD8AC629-05EE-479F-BA4E-F49AF52E004D}" destId="{52519CB0-D228-411E-8AEE-1FE22D9DC012}" srcOrd="0" destOrd="0" presId="urn:microsoft.com/office/officeart/2005/8/layout/chevron2"/>
    <dgm:cxn modelId="{15A660D4-DB87-4B34-9674-78668298FE2F}" type="presOf" srcId="{C3C62B70-B150-485B-B02E-DDB14B9AB3C4}" destId="{313AE593-0D8C-4A89-9DA2-73C552EFA052}" srcOrd="0" destOrd="0" presId="urn:microsoft.com/office/officeart/2005/8/layout/chevron2"/>
    <dgm:cxn modelId="{B49105E4-D6FF-4345-8B96-A1AC824790C8}" type="presOf" srcId="{10697D44-A998-44C6-89F5-C13FAAD7DC82}" destId="{ED2BBE2D-CF61-43F4-B317-CB5735E36E12}" srcOrd="0" destOrd="0" presId="urn:microsoft.com/office/officeart/2005/8/layout/chevron2"/>
    <dgm:cxn modelId="{9780F7E7-23F6-4524-8226-77155227CA83}" type="presOf" srcId="{987BA2C6-7EDC-4967-97C3-D922DE571673}" destId="{9C1A6C84-8EE9-41B3-ABE8-DAC3E0BD3F8C}" srcOrd="0" destOrd="0" presId="urn:microsoft.com/office/officeart/2005/8/layout/chevron2"/>
    <dgm:cxn modelId="{11A205F0-2219-4735-B071-549AB62D9AA5}" srcId="{EDC43C0E-43F4-44F5-AF5C-B20F57742EC8}" destId="{9CC0E73D-984E-4BCE-98CA-D87866B760C8}" srcOrd="4" destOrd="0" parTransId="{8A64180A-2BDC-4CD5-97BC-404A1A62E0DA}" sibTransId="{7BB7F665-537F-43E6-9334-08F94BEB5D75}"/>
    <dgm:cxn modelId="{29801598-31DA-4317-84CD-A6879EC323C6}" type="presParOf" srcId="{AA58A3BA-9706-4687-8CB0-EA7E52D65B33}" destId="{7F71ED7A-2330-4F9A-8811-69C473BBCD28}" srcOrd="0" destOrd="0" presId="urn:microsoft.com/office/officeart/2005/8/layout/chevron2"/>
    <dgm:cxn modelId="{BDB70614-B823-4C39-90D5-30A12572A2EB}" type="presParOf" srcId="{7F71ED7A-2330-4F9A-8811-69C473BBCD28}" destId="{313AE593-0D8C-4A89-9DA2-73C552EFA052}" srcOrd="0" destOrd="0" presId="urn:microsoft.com/office/officeart/2005/8/layout/chevron2"/>
    <dgm:cxn modelId="{BA25BD73-5D37-4A29-B8CE-CE21C756F800}" type="presParOf" srcId="{7F71ED7A-2330-4F9A-8811-69C473BBCD28}" destId="{9C1A6C84-8EE9-41B3-ABE8-DAC3E0BD3F8C}" srcOrd="1" destOrd="0" presId="urn:microsoft.com/office/officeart/2005/8/layout/chevron2"/>
    <dgm:cxn modelId="{341FAC9E-848F-4448-ADFB-3B7487A27818}" type="presParOf" srcId="{AA58A3BA-9706-4687-8CB0-EA7E52D65B33}" destId="{93FA10D3-F5DD-4E04-8997-F2CD92374802}" srcOrd="1" destOrd="0" presId="urn:microsoft.com/office/officeart/2005/8/layout/chevron2"/>
    <dgm:cxn modelId="{3B699B5C-C7E1-447D-A78B-157BF788B144}" type="presParOf" srcId="{AA58A3BA-9706-4687-8CB0-EA7E52D65B33}" destId="{E808100C-CB12-4C12-BBDC-C325F095920E}" srcOrd="2" destOrd="0" presId="urn:microsoft.com/office/officeart/2005/8/layout/chevron2"/>
    <dgm:cxn modelId="{03F008C6-7498-4A21-B620-B54A76611134}" type="presParOf" srcId="{E808100C-CB12-4C12-BBDC-C325F095920E}" destId="{16EB87D1-7107-4FAB-9C4F-054887FE8773}" srcOrd="0" destOrd="0" presId="urn:microsoft.com/office/officeart/2005/8/layout/chevron2"/>
    <dgm:cxn modelId="{74B11977-5558-44D9-99B2-26701B76ADD0}" type="presParOf" srcId="{E808100C-CB12-4C12-BBDC-C325F095920E}" destId="{52519CB0-D228-411E-8AEE-1FE22D9DC012}" srcOrd="1" destOrd="0" presId="urn:microsoft.com/office/officeart/2005/8/layout/chevron2"/>
    <dgm:cxn modelId="{30385655-08F7-412E-B25D-69A321D813D4}" type="presParOf" srcId="{AA58A3BA-9706-4687-8CB0-EA7E52D65B33}" destId="{152B6905-E7C4-4005-AAAB-B9DE3F9AF393}" srcOrd="3" destOrd="0" presId="urn:microsoft.com/office/officeart/2005/8/layout/chevron2"/>
    <dgm:cxn modelId="{F7F9F70C-0AC8-4B06-803D-05D160D5B690}" type="presParOf" srcId="{AA58A3BA-9706-4687-8CB0-EA7E52D65B33}" destId="{339FCBC6-E8FA-4FD4-96CF-E688F81D60D9}" srcOrd="4" destOrd="0" presId="urn:microsoft.com/office/officeart/2005/8/layout/chevron2"/>
    <dgm:cxn modelId="{386413BF-AAE6-4E44-8D97-287C94494016}" type="presParOf" srcId="{339FCBC6-E8FA-4FD4-96CF-E688F81D60D9}" destId="{D7D853B4-A0A5-49BC-9D66-AAE9B8AE9493}" srcOrd="0" destOrd="0" presId="urn:microsoft.com/office/officeart/2005/8/layout/chevron2"/>
    <dgm:cxn modelId="{2521136D-860D-4AB5-8366-3AB14E077223}" type="presParOf" srcId="{339FCBC6-E8FA-4FD4-96CF-E688F81D60D9}" destId="{ED2BBE2D-CF61-43F4-B317-CB5735E36E12}" srcOrd="1" destOrd="0" presId="urn:microsoft.com/office/officeart/2005/8/layout/chevron2"/>
    <dgm:cxn modelId="{F4D5CA22-5605-4BEB-8877-22E307767A8B}" type="presParOf" srcId="{AA58A3BA-9706-4687-8CB0-EA7E52D65B33}" destId="{9ED1D224-A2A7-4174-90C6-1E1EA2F488F7}" srcOrd="5" destOrd="0" presId="urn:microsoft.com/office/officeart/2005/8/layout/chevron2"/>
    <dgm:cxn modelId="{8363F6DE-5BD8-4D03-B5BB-129A6DC51EFB}" type="presParOf" srcId="{AA58A3BA-9706-4687-8CB0-EA7E52D65B33}" destId="{38E84DC6-1D90-4DC1-B051-C1F4BA44DBCD}" srcOrd="6" destOrd="0" presId="urn:microsoft.com/office/officeart/2005/8/layout/chevron2"/>
    <dgm:cxn modelId="{C91C20A2-C847-4E9D-B1FF-5C73C58D80CC}" type="presParOf" srcId="{38E84DC6-1D90-4DC1-B051-C1F4BA44DBCD}" destId="{2C7156E5-44AF-48EA-8881-2D4812B0BDF5}" srcOrd="0" destOrd="0" presId="urn:microsoft.com/office/officeart/2005/8/layout/chevron2"/>
    <dgm:cxn modelId="{93A68DBD-4A23-4C7F-86DD-3388F304A7CF}" type="presParOf" srcId="{38E84DC6-1D90-4DC1-B051-C1F4BA44DBCD}" destId="{16091A52-AE3C-4AD1-A78E-F3BDC1237206}" srcOrd="1" destOrd="0" presId="urn:microsoft.com/office/officeart/2005/8/layout/chevron2"/>
    <dgm:cxn modelId="{9B252786-B788-4C91-8392-9065E3598C19}" type="presParOf" srcId="{AA58A3BA-9706-4687-8CB0-EA7E52D65B33}" destId="{4C59DFCA-3BD9-4AB0-88FD-658C0BEF4999}" srcOrd="7" destOrd="0" presId="urn:microsoft.com/office/officeart/2005/8/layout/chevron2"/>
    <dgm:cxn modelId="{6F5295C4-2029-40E4-887C-3FBA96FB7130}" type="presParOf" srcId="{AA58A3BA-9706-4687-8CB0-EA7E52D65B33}" destId="{D2BCDF1C-B970-4785-AF48-FD0007328E8C}" srcOrd="8" destOrd="0" presId="urn:microsoft.com/office/officeart/2005/8/layout/chevron2"/>
    <dgm:cxn modelId="{F59D9B72-9321-4AF8-B13D-EFC8150E8F4F}" type="presParOf" srcId="{D2BCDF1C-B970-4785-AF48-FD0007328E8C}" destId="{87127F3C-FDE8-4DBA-8E4C-339DE8BBAF2B}" srcOrd="0" destOrd="0" presId="urn:microsoft.com/office/officeart/2005/8/layout/chevron2"/>
    <dgm:cxn modelId="{FBFEDAE0-5257-4E95-8B22-A719B49ACA03}" type="presParOf" srcId="{D2BCDF1C-B970-4785-AF48-FD0007328E8C}" destId="{6320276E-9C3D-4C83-8D5C-0CC8067E797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8AEBFA9-7F6E-4894-A462-BA83F3A40E2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A116C39-BEBA-42D4-94A8-E265F4248DB0}">
      <dgm:prSet phldrT="[Текст]" custT="1"/>
      <dgm:spPr/>
      <dgm:t>
        <a:bodyPr/>
        <a:lstStyle/>
        <a:p>
          <a:r>
            <a:rPr lang="ru-RU" sz="2000" dirty="0"/>
            <a:t>Бюджет</a:t>
          </a:r>
        </a:p>
        <a:p>
          <a:r>
            <a:rPr lang="ru-RU" sz="1100" dirty="0"/>
            <a:t>(форма образования и расходования денежных средств, предназначенных для финансового обеспечения задач и функций местного самоуправления)</a:t>
          </a:r>
        </a:p>
      </dgm:t>
    </dgm:pt>
    <dgm:pt modelId="{08808382-6159-4ECE-BF2E-45D8FF4DD24F}" type="parTrans" cxnId="{8BC1AFBD-50C8-4CA2-8599-C86B3AFA117C}">
      <dgm:prSet/>
      <dgm:spPr/>
      <dgm:t>
        <a:bodyPr/>
        <a:lstStyle/>
        <a:p>
          <a:endParaRPr lang="ru-RU"/>
        </a:p>
      </dgm:t>
    </dgm:pt>
    <dgm:pt modelId="{E8541881-431E-4968-8D11-B800F8704C81}" type="sibTrans" cxnId="{8BC1AFBD-50C8-4CA2-8599-C86B3AFA117C}">
      <dgm:prSet/>
      <dgm:spPr/>
      <dgm:t>
        <a:bodyPr/>
        <a:lstStyle/>
        <a:p>
          <a:endParaRPr lang="ru-RU"/>
        </a:p>
      </dgm:t>
    </dgm:pt>
    <dgm:pt modelId="{60A1D272-B215-4FB0-8E1D-62B995D04A6E}">
      <dgm:prSet phldrT="[Текст]" custT="1"/>
      <dgm:spPr/>
      <dgm:t>
        <a:bodyPr/>
        <a:lstStyle/>
        <a:p>
          <a:r>
            <a:rPr lang="ru-RU" sz="2000" dirty="0"/>
            <a:t>Доходы</a:t>
          </a:r>
        </a:p>
        <a:p>
          <a:r>
            <a:rPr lang="ru-RU" sz="1400" dirty="0"/>
            <a:t>(поступающие в бюджет денежные средства, за исключением средств, являющихся источниками финансирования дефицита бюджета)</a:t>
          </a:r>
        </a:p>
      </dgm:t>
    </dgm:pt>
    <dgm:pt modelId="{319BBB24-BFBA-4488-B515-B6CBC2170407}" type="parTrans" cxnId="{D0FC1B42-AF2E-446B-8856-EDDB3EE624FD}">
      <dgm:prSet/>
      <dgm:spPr/>
      <dgm:t>
        <a:bodyPr/>
        <a:lstStyle/>
        <a:p>
          <a:endParaRPr lang="ru-RU"/>
        </a:p>
      </dgm:t>
    </dgm:pt>
    <dgm:pt modelId="{D54C352E-5241-44B8-8B96-1D57492B9925}" type="sibTrans" cxnId="{D0FC1B42-AF2E-446B-8856-EDDB3EE624FD}">
      <dgm:prSet/>
      <dgm:spPr/>
      <dgm:t>
        <a:bodyPr/>
        <a:lstStyle/>
        <a:p>
          <a:endParaRPr lang="ru-RU"/>
        </a:p>
      </dgm:t>
    </dgm:pt>
    <dgm:pt modelId="{1A9E8903-AA35-40D2-BE26-8DAAF8671287}">
      <dgm:prSet phldrT="[Текст]" custT="1"/>
      <dgm:spPr/>
      <dgm:t>
        <a:bodyPr/>
        <a:lstStyle/>
        <a:p>
          <a:r>
            <a:rPr lang="ru-RU" sz="2000" dirty="0"/>
            <a:t>Профицит</a:t>
          </a:r>
        </a:p>
        <a:p>
          <a:r>
            <a:rPr lang="ru-RU" sz="1400" dirty="0"/>
            <a:t>Принимается решение как использовать избыточные доходы (например: накапливать резервы, остатки, погашать долг)</a:t>
          </a:r>
        </a:p>
      </dgm:t>
    </dgm:pt>
    <dgm:pt modelId="{13D798CF-4751-451E-A961-AB14B021B65B}" type="parTrans" cxnId="{E6C1D9A5-6002-4C47-9113-F72D952BD176}">
      <dgm:prSet/>
      <dgm:spPr/>
      <dgm:t>
        <a:bodyPr/>
        <a:lstStyle/>
        <a:p>
          <a:endParaRPr lang="ru-RU"/>
        </a:p>
      </dgm:t>
    </dgm:pt>
    <dgm:pt modelId="{224E1D93-1763-408C-A6F7-7075A5BBC238}" type="sibTrans" cxnId="{E6C1D9A5-6002-4C47-9113-F72D952BD176}">
      <dgm:prSet/>
      <dgm:spPr/>
      <dgm:t>
        <a:bodyPr/>
        <a:lstStyle/>
        <a:p>
          <a:endParaRPr lang="ru-RU"/>
        </a:p>
      </dgm:t>
    </dgm:pt>
    <dgm:pt modelId="{21BB4899-695E-40F5-880E-681AFA3E9182}">
      <dgm:prSet phldrT="[Текст]" custT="1"/>
      <dgm:spPr/>
      <dgm:t>
        <a:bodyPr/>
        <a:lstStyle/>
        <a:p>
          <a:r>
            <a:rPr lang="ru-RU" sz="2000" dirty="0"/>
            <a:t>Расходы</a:t>
          </a:r>
        </a:p>
        <a:p>
          <a:r>
            <a:rPr lang="ru-RU" sz="1400" dirty="0"/>
            <a:t>(выплачиваемые из бюджета денежные средства, за исключением средств, являющихся источниками финансирования дефицита бюджета)</a:t>
          </a:r>
        </a:p>
      </dgm:t>
    </dgm:pt>
    <dgm:pt modelId="{38C3DA87-4D71-4B23-8C77-5A16FFF8B4B8}" type="parTrans" cxnId="{2EE5C282-4670-4BBB-97ED-660E97BBE298}">
      <dgm:prSet/>
      <dgm:spPr/>
      <dgm:t>
        <a:bodyPr/>
        <a:lstStyle/>
        <a:p>
          <a:endParaRPr lang="ru-RU"/>
        </a:p>
      </dgm:t>
    </dgm:pt>
    <dgm:pt modelId="{88C063B3-125E-4B5B-9A83-D83B75C09FB6}" type="sibTrans" cxnId="{2EE5C282-4670-4BBB-97ED-660E97BBE298}">
      <dgm:prSet/>
      <dgm:spPr/>
      <dgm:t>
        <a:bodyPr/>
        <a:lstStyle/>
        <a:p>
          <a:endParaRPr lang="ru-RU"/>
        </a:p>
      </dgm:t>
    </dgm:pt>
    <dgm:pt modelId="{190C65A3-2592-4EF1-858F-8F703CB6D7F6}">
      <dgm:prSet phldrT="[Текст]" custT="1"/>
      <dgm:spPr/>
      <dgm:t>
        <a:bodyPr/>
        <a:lstStyle/>
        <a:p>
          <a:r>
            <a:rPr lang="ru-RU" sz="2000" dirty="0"/>
            <a:t>Дефицит </a:t>
          </a:r>
        </a:p>
        <a:p>
          <a:r>
            <a:rPr lang="ru-RU" sz="1400" dirty="0"/>
            <a:t>Принимается решение как покрывать дефицит (например: использовать имеющиеся накопления, остатки, взять в долг)</a:t>
          </a:r>
        </a:p>
      </dgm:t>
    </dgm:pt>
    <dgm:pt modelId="{8C3CF093-3E57-4D83-9500-0FDB3446E68C}" type="parTrans" cxnId="{D9751060-DFF1-4912-92B1-F98E5070E993}">
      <dgm:prSet/>
      <dgm:spPr/>
      <dgm:t>
        <a:bodyPr/>
        <a:lstStyle/>
        <a:p>
          <a:endParaRPr lang="ru-RU"/>
        </a:p>
      </dgm:t>
    </dgm:pt>
    <dgm:pt modelId="{51C720E4-0520-479C-A98B-95666470B36E}" type="sibTrans" cxnId="{D9751060-DFF1-4912-92B1-F98E5070E993}">
      <dgm:prSet/>
      <dgm:spPr/>
      <dgm:t>
        <a:bodyPr/>
        <a:lstStyle/>
        <a:p>
          <a:endParaRPr lang="ru-RU"/>
        </a:p>
      </dgm:t>
    </dgm:pt>
    <dgm:pt modelId="{F7815512-A60E-44C2-A5D6-2B37F854DD47}" type="pres">
      <dgm:prSet presAssocID="{88AEBFA9-7F6E-4894-A462-BA83F3A40E2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299127F-D5AD-416E-AE6F-34DF489EF5C5}" type="pres">
      <dgm:prSet presAssocID="{FA116C39-BEBA-42D4-94A8-E265F4248DB0}" presName="hierRoot1" presStyleCnt="0"/>
      <dgm:spPr/>
    </dgm:pt>
    <dgm:pt modelId="{D6B7AA26-4583-4923-92C6-1DCAC54AA0C0}" type="pres">
      <dgm:prSet presAssocID="{FA116C39-BEBA-42D4-94A8-E265F4248DB0}" presName="composite" presStyleCnt="0"/>
      <dgm:spPr/>
    </dgm:pt>
    <dgm:pt modelId="{A2EAA98A-7C5B-46A7-8E22-84A913997E48}" type="pres">
      <dgm:prSet presAssocID="{FA116C39-BEBA-42D4-94A8-E265F4248DB0}" presName="background" presStyleLbl="node0" presStyleIdx="0" presStyleCnt="1"/>
      <dgm:spPr/>
    </dgm:pt>
    <dgm:pt modelId="{E13313D3-6647-4AE0-8E23-76249A730021}" type="pres">
      <dgm:prSet presAssocID="{FA116C39-BEBA-42D4-94A8-E265F4248DB0}" presName="text" presStyleLbl="fgAcc0" presStyleIdx="0" presStyleCnt="1" custScaleX="216230" custScaleY="125350">
        <dgm:presLayoutVars>
          <dgm:chPref val="3"/>
        </dgm:presLayoutVars>
      </dgm:prSet>
      <dgm:spPr/>
    </dgm:pt>
    <dgm:pt modelId="{9E8FCD83-3F37-4E07-805F-1CB617FC44A0}" type="pres">
      <dgm:prSet presAssocID="{FA116C39-BEBA-42D4-94A8-E265F4248DB0}" presName="hierChild2" presStyleCnt="0"/>
      <dgm:spPr/>
    </dgm:pt>
    <dgm:pt modelId="{232F90E5-C276-45FD-B2B4-45AF223A1863}" type="pres">
      <dgm:prSet presAssocID="{319BBB24-BFBA-4488-B515-B6CBC2170407}" presName="Name10" presStyleLbl="parChTrans1D2" presStyleIdx="0" presStyleCnt="2"/>
      <dgm:spPr/>
    </dgm:pt>
    <dgm:pt modelId="{8429F2DC-E094-4227-91BE-1A2FEBE7A280}" type="pres">
      <dgm:prSet presAssocID="{60A1D272-B215-4FB0-8E1D-62B995D04A6E}" presName="hierRoot2" presStyleCnt="0"/>
      <dgm:spPr/>
    </dgm:pt>
    <dgm:pt modelId="{0D063ACB-C344-4709-AE3A-A8501F9B02A9}" type="pres">
      <dgm:prSet presAssocID="{60A1D272-B215-4FB0-8E1D-62B995D04A6E}" presName="composite2" presStyleCnt="0"/>
      <dgm:spPr/>
    </dgm:pt>
    <dgm:pt modelId="{4144F762-EC81-403E-88AA-F64F5CEA3F2D}" type="pres">
      <dgm:prSet presAssocID="{60A1D272-B215-4FB0-8E1D-62B995D04A6E}" presName="background2" presStyleLbl="node2" presStyleIdx="0" presStyleCnt="2"/>
      <dgm:spPr/>
    </dgm:pt>
    <dgm:pt modelId="{021581C2-E5A2-497D-879B-4A20A2BE44A7}" type="pres">
      <dgm:prSet presAssocID="{60A1D272-B215-4FB0-8E1D-62B995D04A6E}" presName="text2" presStyleLbl="fgAcc2" presStyleIdx="0" presStyleCnt="2" custScaleX="214927" custScaleY="127315">
        <dgm:presLayoutVars>
          <dgm:chPref val="3"/>
        </dgm:presLayoutVars>
      </dgm:prSet>
      <dgm:spPr/>
    </dgm:pt>
    <dgm:pt modelId="{29D71C8B-8584-4177-A5F2-A45158F7B373}" type="pres">
      <dgm:prSet presAssocID="{60A1D272-B215-4FB0-8E1D-62B995D04A6E}" presName="hierChild3" presStyleCnt="0"/>
      <dgm:spPr/>
    </dgm:pt>
    <dgm:pt modelId="{E226DED4-36F1-4DE3-B868-505251F08E38}" type="pres">
      <dgm:prSet presAssocID="{13D798CF-4751-451E-A961-AB14B021B65B}" presName="Name17" presStyleLbl="parChTrans1D3" presStyleIdx="0" presStyleCnt="2"/>
      <dgm:spPr/>
    </dgm:pt>
    <dgm:pt modelId="{8F70CDBF-54E3-4253-8C6B-87DCE08C557E}" type="pres">
      <dgm:prSet presAssocID="{1A9E8903-AA35-40D2-BE26-8DAAF8671287}" presName="hierRoot3" presStyleCnt="0"/>
      <dgm:spPr/>
    </dgm:pt>
    <dgm:pt modelId="{74C19512-114A-49B9-92DA-3CFBBEEE11C2}" type="pres">
      <dgm:prSet presAssocID="{1A9E8903-AA35-40D2-BE26-8DAAF8671287}" presName="composite3" presStyleCnt="0"/>
      <dgm:spPr/>
    </dgm:pt>
    <dgm:pt modelId="{19AFC807-9A62-424E-8D04-B5179AD1B443}" type="pres">
      <dgm:prSet presAssocID="{1A9E8903-AA35-40D2-BE26-8DAAF8671287}" presName="background3" presStyleLbl="node3" presStyleIdx="0" presStyleCnt="2"/>
      <dgm:spPr/>
    </dgm:pt>
    <dgm:pt modelId="{CF4C4727-9075-47BF-B0A1-082B6BF1ABA4}" type="pres">
      <dgm:prSet presAssocID="{1A9E8903-AA35-40D2-BE26-8DAAF8671287}" presName="text3" presStyleLbl="fgAcc3" presStyleIdx="0" presStyleCnt="2" custScaleX="238959" custScaleY="138775" custLinFactNeighborX="-7599" custLinFactNeighborY="-19925">
        <dgm:presLayoutVars>
          <dgm:chPref val="3"/>
        </dgm:presLayoutVars>
      </dgm:prSet>
      <dgm:spPr/>
    </dgm:pt>
    <dgm:pt modelId="{F293347B-C6CA-4CD4-A9A9-8682940807B6}" type="pres">
      <dgm:prSet presAssocID="{1A9E8903-AA35-40D2-BE26-8DAAF8671287}" presName="hierChild4" presStyleCnt="0"/>
      <dgm:spPr/>
    </dgm:pt>
    <dgm:pt modelId="{0F0ABF69-1EEF-44EC-B79E-F636874368C6}" type="pres">
      <dgm:prSet presAssocID="{38C3DA87-4D71-4B23-8C77-5A16FFF8B4B8}" presName="Name10" presStyleLbl="parChTrans1D2" presStyleIdx="1" presStyleCnt="2"/>
      <dgm:spPr/>
    </dgm:pt>
    <dgm:pt modelId="{D580349D-4F94-4242-B79E-A2D07E084B40}" type="pres">
      <dgm:prSet presAssocID="{21BB4899-695E-40F5-880E-681AFA3E9182}" presName="hierRoot2" presStyleCnt="0"/>
      <dgm:spPr/>
    </dgm:pt>
    <dgm:pt modelId="{5BC9AAB2-3FCC-4539-B5FA-58B75F19D481}" type="pres">
      <dgm:prSet presAssocID="{21BB4899-695E-40F5-880E-681AFA3E9182}" presName="composite2" presStyleCnt="0"/>
      <dgm:spPr/>
    </dgm:pt>
    <dgm:pt modelId="{32E13117-E187-443B-81A4-E5BB96320708}" type="pres">
      <dgm:prSet presAssocID="{21BB4899-695E-40F5-880E-681AFA3E9182}" presName="background2" presStyleLbl="node2" presStyleIdx="1" presStyleCnt="2"/>
      <dgm:spPr/>
    </dgm:pt>
    <dgm:pt modelId="{3A951146-1AE9-4D32-9DCA-34E90129B11D}" type="pres">
      <dgm:prSet presAssocID="{21BB4899-695E-40F5-880E-681AFA3E9182}" presName="text2" presStyleLbl="fgAcc2" presStyleIdx="1" presStyleCnt="2" custScaleX="232472" custScaleY="120045">
        <dgm:presLayoutVars>
          <dgm:chPref val="3"/>
        </dgm:presLayoutVars>
      </dgm:prSet>
      <dgm:spPr/>
    </dgm:pt>
    <dgm:pt modelId="{D776A76F-7548-4EF4-86C7-D4530FB4EFB4}" type="pres">
      <dgm:prSet presAssocID="{21BB4899-695E-40F5-880E-681AFA3E9182}" presName="hierChild3" presStyleCnt="0"/>
      <dgm:spPr/>
    </dgm:pt>
    <dgm:pt modelId="{2847E694-8C38-4773-8639-CA291EF3E9B6}" type="pres">
      <dgm:prSet presAssocID="{8C3CF093-3E57-4D83-9500-0FDB3446E68C}" presName="Name17" presStyleLbl="parChTrans1D3" presStyleIdx="1" presStyleCnt="2"/>
      <dgm:spPr/>
    </dgm:pt>
    <dgm:pt modelId="{7FA51C6F-4B41-4BFC-8087-3526641E75C1}" type="pres">
      <dgm:prSet presAssocID="{190C65A3-2592-4EF1-858F-8F703CB6D7F6}" presName="hierRoot3" presStyleCnt="0"/>
      <dgm:spPr/>
    </dgm:pt>
    <dgm:pt modelId="{C5572044-E3B9-4187-9B7F-320147100C46}" type="pres">
      <dgm:prSet presAssocID="{190C65A3-2592-4EF1-858F-8F703CB6D7F6}" presName="composite3" presStyleCnt="0"/>
      <dgm:spPr/>
    </dgm:pt>
    <dgm:pt modelId="{AA9B1029-D08A-463C-92AA-2B30F1519421}" type="pres">
      <dgm:prSet presAssocID="{190C65A3-2592-4EF1-858F-8F703CB6D7F6}" presName="background3" presStyleLbl="node3" presStyleIdx="1" presStyleCnt="2"/>
      <dgm:spPr/>
    </dgm:pt>
    <dgm:pt modelId="{E8D50DF0-2ABA-4CC4-85F4-90C8D0457AD1}" type="pres">
      <dgm:prSet presAssocID="{190C65A3-2592-4EF1-858F-8F703CB6D7F6}" presName="text3" presStyleLbl="fgAcc3" presStyleIdx="1" presStyleCnt="2" custScaleX="229320" custScaleY="144308" custLinFactNeighborX="12834" custLinFactNeighborY="-10206">
        <dgm:presLayoutVars>
          <dgm:chPref val="3"/>
        </dgm:presLayoutVars>
      </dgm:prSet>
      <dgm:spPr/>
    </dgm:pt>
    <dgm:pt modelId="{B2759BF6-4268-4BE0-A52B-C36A76BAEAC5}" type="pres">
      <dgm:prSet presAssocID="{190C65A3-2592-4EF1-858F-8F703CB6D7F6}" presName="hierChild4" presStyleCnt="0"/>
      <dgm:spPr/>
    </dgm:pt>
  </dgm:ptLst>
  <dgm:cxnLst>
    <dgm:cxn modelId="{4628D70D-8416-4D8F-BC4D-F50A4DF99BE3}" type="presOf" srcId="{8C3CF093-3E57-4D83-9500-0FDB3446E68C}" destId="{2847E694-8C38-4773-8639-CA291EF3E9B6}" srcOrd="0" destOrd="0" presId="urn:microsoft.com/office/officeart/2005/8/layout/hierarchy1"/>
    <dgm:cxn modelId="{571F5F3B-C841-46AB-94D9-24741BBA1C4A}" type="presOf" srcId="{190C65A3-2592-4EF1-858F-8F703CB6D7F6}" destId="{E8D50DF0-2ABA-4CC4-85F4-90C8D0457AD1}" srcOrd="0" destOrd="0" presId="urn:microsoft.com/office/officeart/2005/8/layout/hierarchy1"/>
    <dgm:cxn modelId="{D9751060-DFF1-4912-92B1-F98E5070E993}" srcId="{21BB4899-695E-40F5-880E-681AFA3E9182}" destId="{190C65A3-2592-4EF1-858F-8F703CB6D7F6}" srcOrd="0" destOrd="0" parTransId="{8C3CF093-3E57-4D83-9500-0FDB3446E68C}" sibTransId="{51C720E4-0520-479C-A98B-95666470B36E}"/>
    <dgm:cxn modelId="{D0FC1B42-AF2E-446B-8856-EDDB3EE624FD}" srcId="{FA116C39-BEBA-42D4-94A8-E265F4248DB0}" destId="{60A1D272-B215-4FB0-8E1D-62B995D04A6E}" srcOrd="0" destOrd="0" parTransId="{319BBB24-BFBA-4488-B515-B6CBC2170407}" sibTransId="{D54C352E-5241-44B8-8B96-1D57492B9925}"/>
    <dgm:cxn modelId="{97DC404E-2B29-4330-B924-FAF19E78F614}" type="presOf" srcId="{13D798CF-4751-451E-A961-AB14B021B65B}" destId="{E226DED4-36F1-4DE3-B868-505251F08E38}" srcOrd="0" destOrd="0" presId="urn:microsoft.com/office/officeart/2005/8/layout/hierarchy1"/>
    <dgm:cxn modelId="{3324AD74-43CC-446F-A0AF-44C4D8AF4492}" type="presOf" srcId="{88AEBFA9-7F6E-4894-A462-BA83F3A40E26}" destId="{F7815512-A60E-44C2-A5D6-2B37F854DD47}" srcOrd="0" destOrd="0" presId="urn:microsoft.com/office/officeart/2005/8/layout/hierarchy1"/>
    <dgm:cxn modelId="{2EE5C282-4670-4BBB-97ED-660E97BBE298}" srcId="{FA116C39-BEBA-42D4-94A8-E265F4248DB0}" destId="{21BB4899-695E-40F5-880E-681AFA3E9182}" srcOrd="1" destOrd="0" parTransId="{38C3DA87-4D71-4B23-8C77-5A16FFF8B4B8}" sibTransId="{88C063B3-125E-4B5B-9A83-D83B75C09FB6}"/>
    <dgm:cxn modelId="{3DA0259C-0ECE-4462-A0CC-A0931EFEDB3E}" type="presOf" srcId="{319BBB24-BFBA-4488-B515-B6CBC2170407}" destId="{232F90E5-C276-45FD-B2B4-45AF223A1863}" srcOrd="0" destOrd="0" presId="urn:microsoft.com/office/officeart/2005/8/layout/hierarchy1"/>
    <dgm:cxn modelId="{E6C1D9A5-6002-4C47-9113-F72D952BD176}" srcId="{60A1D272-B215-4FB0-8E1D-62B995D04A6E}" destId="{1A9E8903-AA35-40D2-BE26-8DAAF8671287}" srcOrd="0" destOrd="0" parTransId="{13D798CF-4751-451E-A961-AB14B021B65B}" sibTransId="{224E1D93-1763-408C-A6F7-7075A5BBC238}"/>
    <dgm:cxn modelId="{EBDDCDAE-2E81-4D7D-9AE0-C56A82A590D6}" type="presOf" srcId="{1A9E8903-AA35-40D2-BE26-8DAAF8671287}" destId="{CF4C4727-9075-47BF-B0A1-082B6BF1ABA4}" srcOrd="0" destOrd="0" presId="urn:microsoft.com/office/officeart/2005/8/layout/hierarchy1"/>
    <dgm:cxn modelId="{8BC1AFBD-50C8-4CA2-8599-C86B3AFA117C}" srcId="{88AEBFA9-7F6E-4894-A462-BA83F3A40E26}" destId="{FA116C39-BEBA-42D4-94A8-E265F4248DB0}" srcOrd="0" destOrd="0" parTransId="{08808382-6159-4ECE-BF2E-45D8FF4DD24F}" sibTransId="{E8541881-431E-4968-8D11-B800F8704C81}"/>
    <dgm:cxn modelId="{81622BCD-FF07-4EE0-A4FB-7B40290D3B3B}" type="presOf" srcId="{21BB4899-695E-40F5-880E-681AFA3E9182}" destId="{3A951146-1AE9-4D32-9DCA-34E90129B11D}" srcOrd="0" destOrd="0" presId="urn:microsoft.com/office/officeart/2005/8/layout/hierarchy1"/>
    <dgm:cxn modelId="{DBF6B7D5-94CB-4C6E-BEE7-8C9DCFE2D197}" type="presOf" srcId="{60A1D272-B215-4FB0-8E1D-62B995D04A6E}" destId="{021581C2-E5A2-497D-879B-4A20A2BE44A7}" srcOrd="0" destOrd="0" presId="urn:microsoft.com/office/officeart/2005/8/layout/hierarchy1"/>
    <dgm:cxn modelId="{B1C06EE4-55CB-4A88-9085-6B6C4EF2E1F2}" type="presOf" srcId="{38C3DA87-4D71-4B23-8C77-5A16FFF8B4B8}" destId="{0F0ABF69-1EEF-44EC-B79E-F636874368C6}" srcOrd="0" destOrd="0" presId="urn:microsoft.com/office/officeart/2005/8/layout/hierarchy1"/>
    <dgm:cxn modelId="{20C5E7F8-CA3E-41DB-896A-BFCB9DFE9B95}" type="presOf" srcId="{FA116C39-BEBA-42D4-94A8-E265F4248DB0}" destId="{E13313D3-6647-4AE0-8E23-76249A730021}" srcOrd="0" destOrd="0" presId="urn:microsoft.com/office/officeart/2005/8/layout/hierarchy1"/>
    <dgm:cxn modelId="{9DA4A716-4622-4E57-B3F5-D6B770A4BBF5}" type="presParOf" srcId="{F7815512-A60E-44C2-A5D6-2B37F854DD47}" destId="{C299127F-D5AD-416E-AE6F-34DF489EF5C5}" srcOrd="0" destOrd="0" presId="urn:microsoft.com/office/officeart/2005/8/layout/hierarchy1"/>
    <dgm:cxn modelId="{3DF1BEBB-52A8-45A8-B54E-FFF1C34669F1}" type="presParOf" srcId="{C299127F-D5AD-416E-AE6F-34DF489EF5C5}" destId="{D6B7AA26-4583-4923-92C6-1DCAC54AA0C0}" srcOrd="0" destOrd="0" presId="urn:microsoft.com/office/officeart/2005/8/layout/hierarchy1"/>
    <dgm:cxn modelId="{1DE12AAC-970E-465D-BC57-EE25FB32A354}" type="presParOf" srcId="{D6B7AA26-4583-4923-92C6-1DCAC54AA0C0}" destId="{A2EAA98A-7C5B-46A7-8E22-84A913997E48}" srcOrd="0" destOrd="0" presId="urn:microsoft.com/office/officeart/2005/8/layout/hierarchy1"/>
    <dgm:cxn modelId="{3E5C77FA-4FF2-4471-AD97-E7519061AEE3}" type="presParOf" srcId="{D6B7AA26-4583-4923-92C6-1DCAC54AA0C0}" destId="{E13313D3-6647-4AE0-8E23-76249A730021}" srcOrd="1" destOrd="0" presId="urn:microsoft.com/office/officeart/2005/8/layout/hierarchy1"/>
    <dgm:cxn modelId="{0B906DF5-1413-49F6-B5AF-0C57B01AB42B}" type="presParOf" srcId="{C299127F-D5AD-416E-AE6F-34DF489EF5C5}" destId="{9E8FCD83-3F37-4E07-805F-1CB617FC44A0}" srcOrd="1" destOrd="0" presId="urn:microsoft.com/office/officeart/2005/8/layout/hierarchy1"/>
    <dgm:cxn modelId="{51E513AD-E44F-4014-BF8A-12C4CBABF6B9}" type="presParOf" srcId="{9E8FCD83-3F37-4E07-805F-1CB617FC44A0}" destId="{232F90E5-C276-45FD-B2B4-45AF223A1863}" srcOrd="0" destOrd="0" presId="urn:microsoft.com/office/officeart/2005/8/layout/hierarchy1"/>
    <dgm:cxn modelId="{12C7F9EB-38DE-40F7-BE34-3FE6984306A6}" type="presParOf" srcId="{9E8FCD83-3F37-4E07-805F-1CB617FC44A0}" destId="{8429F2DC-E094-4227-91BE-1A2FEBE7A280}" srcOrd="1" destOrd="0" presId="urn:microsoft.com/office/officeart/2005/8/layout/hierarchy1"/>
    <dgm:cxn modelId="{2B4937C3-21E4-4F23-935C-CA599CB594E6}" type="presParOf" srcId="{8429F2DC-E094-4227-91BE-1A2FEBE7A280}" destId="{0D063ACB-C344-4709-AE3A-A8501F9B02A9}" srcOrd="0" destOrd="0" presId="urn:microsoft.com/office/officeart/2005/8/layout/hierarchy1"/>
    <dgm:cxn modelId="{06DE61B3-FC25-4BEF-8C05-11F3BAFD9FAF}" type="presParOf" srcId="{0D063ACB-C344-4709-AE3A-A8501F9B02A9}" destId="{4144F762-EC81-403E-88AA-F64F5CEA3F2D}" srcOrd="0" destOrd="0" presId="urn:microsoft.com/office/officeart/2005/8/layout/hierarchy1"/>
    <dgm:cxn modelId="{940AC0BA-A4AE-4AF3-BA74-923CED868CD5}" type="presParOf" srcId="{0D063ACB-C344-4709-AE3A-A8501F9B02A9}" destId="{021581C2-E5A2-497D-879B-4A20A2BE44A7}" srcOrd="1" destOrd="0" presId="urn:microsoft.com/office/officeart/2005/8/layout/hierarchy1"/>
    <dgm:cxn modelId="{A17A3428-7662-43AB-A7A9-3B1C584279AC}" type="presParOf" srcId="{8429F2DC-E094-4227-91BE-1A2FEBE7A280}" destId="{29D71C8B-8584-4177-A5F2-A45158F7B373}" srcOrd="1" destOrd="0" presId="urn:microsoft.com/office/officeart/2005/8/layout/hierarchy1"/>
    <dgm:cxn modelId="{61B0E575-70FA-4A94-97A4-F3C27AD000E9}" type="presParOf" srcId="{29D71C8B-8584-4177-A5F2-A45158F7B373}" destId="{E226DED4-36F1-4DE3-B868-505251F08E38}" srcOrd="0" destOrd="0" presId="urn:microsoft.com/office/officeart/2005/8/layout/hierarchy1"/>
    <dgm:cxn modelId="{64B30CC6-7F49-4841-9755-669621C529D8}" type="presParOf" srcId="{29D71C8B-8584-4177-A5F2-A45158F7B373}" destId="{8F70CDBF-54E3-4253-8C6B-87DCE08C557E}" srcOrd="1" destOrd="0" presId="urn:microsoft.com/office/officeart/2005/8/layout/hierarchy1"/>
    <dgm:cxn modelId="{07D2EFC9-AEC9-480D-807A-0A83890E2CB5}" type="presParOf" srcId="{8F70CDBF-54E3-4253-8C6B-87DCE08C557E}" destId="{74C19512-114A-49B9-92DA-3CFBBEEE11C2}" srcOrd="0" destOrd="0" presId="urn:microsoft.com/office/officeart/2005/8/layout/hierarchy1"/>
    <dgm:cxn modelId="{BAF30145-1845-4580-891C-71C18CD8B6BB}" type="presParOf" srcId="{74C19512-114A-49B9-92DA-3CFBBEEE11C2}" destId="{19AFC807-9A62-424E-8D04-B5179AD1B443}" srcOrd="0" destOrd="0" presId="urn:microsoft.com/office/officeart/2005/8/layout/hierarchy1"/>
    <dgm:cxn modelId="{6C603F1F-96B6-43F7-8141-F648403769AD}" type="presParOf" srcId="{74C19512-114A-49B9-92DA-3CFBBEEE11C2}" destId="{CF4C4727-9075-47BF-B0A1-082B6BF1ABA4}" srcOrd="1" destOrd="0" presId="urn:microsoft.com/office/officeart/2005/8/layout/hierarchy1"/>
    <dgm:cxn modelId="{9D1B8A6C-87BB-42BB-A9CA-713BF3AA1A17}" type="presParOf" srcId="{8F70CDBF-54E3-4253-8C6B-87DCE08C557E}" destId="{F293347B-C6CA-4CD4-A9A9-8682940807B6}" srcOrd="1" destOrd="0" presId="urn:microsoft.com/office/officeart/2005/8/layout/hierarchy1"/>
    <dgm:cxn modelId="{BB65D49E-FC8F-40AF-A5BA-74FA9537F5FC}" type="presParOf" srcId="{9E8FCD83-3F37-4E07-805F-1CB617FC44A0}" destId="{0F0ABF69-1EEF-44EC-B79E-F636874368C6}" srcOrd="2" destOrd="0" presId="urn:microsoft.com/office/officeart/2005/8/layout/hierarchy1"/>
    <dgm:cxn modelId="{2C80395F-20EB-4930-A09D-03B45F29697D}" type="presParOf" srcId="{9E8FCD83-3F37-4E07-805F-1CB617FC44A0}" destId="{D580349D-4F94-4242-B79E-A2D07E084B40}" srcOrd="3" destOrd="0" presId="urn:microsoft.com/office/officeart/2005/8/layout/hierarchy1"/>
    <dgm:cxn modelId="{3C02CAA1-DB1B-4C15-ABC7-68D89ACC2F52}" type="presParOf" srcId="{D580349D-4F94-4242-B79E-A2D07E084B40}" destId="{5BC9AAB2-3FCC-4539-B5FA-58B75F19D481}" srcOrd="0" destOrd="0" presId="urn:microsoft.com/office/officeart/2005/8/layout/hierarchy1"/>
    <dgm:cxn modelId="{53D886AE-738E-451F-B3C2-01C933920794}" type="presParOf" srcId="{5BC9AAB2-3FCC-4539-B5FA-58B75F19D481}" destId="{32E13117-E187-443B-81A4-E5BB96320708}" srcOrd="0" destOrd="0" presId="urn:microsoft.com/office/officeart/2005/8/layout/hierarchy1"/>
    <dgm:cxn modelId="{47CA5731-5A4C-41A1-A7D2-DC7A5D9C487C}" type="presParOf" srcId="{5BC9AAB2-3FCC-4539-B5FA-58B75F19D481}" destId="{3A951146-1AE9-4D32-9DCA-34E90129B11D}" srcOrd="1" destOrd="0" presId="urn:microsoft.com/office/officeart/2005/8/layout/hierarchy1"/>
    <dgm:cxn modelId="{2E38067F-F179-42D2-B61A-3F6333CBC9A6}" type="presParOf" srcId="{D580349D-4F94-4242-B79E-A2D07E084B40}" destId="{D776A76F-7548-4EF4-86C7-D4530FB4EFB4}" srcOrd="1" destOrd="0" presId="urn:microsoft.com/office/officeart/2005/8/layout/hierarchy1"/>
    <dgm:cxn modelId="{7735B295-160D-4B85-AD6C-14619435F2BE}" type="presParOf" srcId="{D776A76F-7548-4EF4-86C7-D4530FB4EFB4}" destId="{2847E694-8C38-4773-8639-CA291EF3E9B6}" srcOrd="0" destOrd="0" presId="urn:microsoft.com/office/officeart/2005/8/layout/hierarchy1"/>
    <dgm:cxn modelId="{215C92F3-F919-49F8-ACE8-BFE9CC67C721}" type="presParOf" srcId="{D776A76F-7548-4EF4-86C7-D4530FB4EFB4}" destId="{7FA51C6F-4B41-4BFC-8087-3526641E75C1}" srcOrd="1" destOrd="0" presId="urn:microsoft.com/office/officeart/2005/8/layout/hierarchy1"/>
    <dgm:cxn modelId="{5016FEC7-4A39-4031-8EBD-EE02F8BB7387}" type="presParOf" srcId="{7FA51C6F-4B41-4BFC-8087-3526641E75C1}" destId="{C5572044-E3B9-4187-9B7F-320147100C46}" srcOrd="0" destOrd="0" presId="urn:microsoft.com/office/officeart/2005/8/layout/hierarchy1"/>
    <dgm:cxn modelId="{5F0DFBE4-1517-43BC-9BC4-5944040B2987}" type="presParOf" srcId="{C5572044-E3B9-4187-9B7F-320147100C46}" destId="{AA9B1029-D08A-463C-92AA-2B30F1519421}" srcOrd="0" destOrd="0" presId="urn:microsoft.com/office/officeart/2005/8/layout/hierarchy1"/>
    <dgm:cxn modelId="{EBA60B9C-9F86-4A22-A79E-02C54C77425A}" type="presParOf" srcId="{C5572044-E3B9-4187-9B7F-320147100C46}" destId="{E8D50DF0-2ABA-4CC4-85F4-90C8D0457AD1}" srcOrd="1" destOrd="0" presId="urn:microsoft.com/office/officeart/2005/8/layout/hierarchy1"/>
    <dgm:cxn modelId="{174B792E-0494-46AE-AF9C-F353EFD31EDE}" type="presParOf" srcId="{7FA51C6F-4B41-4BFC-8087-3526641E75C1}" destId="{B2759BF6-4268-4BE0-A52B-C36A76BAEAC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34FF6F2-BA75-44C0-9D78-61AD6C80EBCD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536E65B-6339-4AD1-BB1F-ABBD3AE3D3D9}">
      <dgm:prSet phldrT="[Текст]"/>
      <dgm:spPr/>
      <dgm:t>
        <a:bodyPr/>
        <a:lstStyle/>
        <a:p>
          <a:r>
            <a:rPr lang="ru-RU" dirty="0"/>
            <a:t>Налог на доходы физических лиц</a:t>
          </a:r>
        </a:p>
      </dgm:t>
    </dgm:pt>
    <dgm:pt modelId="{A072C538-7FCF-498A-A0D6-52C73C34CC10}" type="parTrans" cxnId="{47498616-BB4C-49A1-9FF7-A79816134E38}">
      <dgm:prSet/>
      <dgm:spPr/>
      <dgm:t>
        <a:bodyPr/>
        <a:lstStyle/>
        <a:p>
          <a:endParaRPr lang="ru-RU"/>
        </a:p>
      </dgm:t>
    </dgm:pt>
    <dgm:pt modelId="{01B7BD4D-BDA6-4373-BE4B-48F029A1183D}" type="sibTrans" cxnId="{47498616-BB4C-49A1-9FF7-A79816134E38}">
      <dgm:prSet/>
      <dgm:spPr/>
      <dgm:t>
        <a:bodyPr/>
        <a:lstStyle/>
        <a:p>
          <a:endParaRPr lang="ru-RU"/>
        </a:p>
      </dgm:t>
    </dgm:pt>
    <dgm:pt modelId="{84BD2236-3B26-406F-8684-BAC4C4672986}">
      <dgm:prSet phldrT="[Текст]"/>
      <dgm:spPr/>
      <dgm:t>
        <a:bodyPr/>
        <a:lstStyle/>
        <a:p>
          <a:r>
            <a:rPr lang="ru-RU" dirty="0"/>
            <a:t>Налог на добычу полезных ископаемых</a:t>
          </a:r>
        </a:p>
      </dgm:t>
    </dgm:pt>
    <dgm:pt modelId="{0D34D12C-C99C-4D9A-BBBE-ED767AF30048}" type="parTrans" cxnId="{A1E69DEC-DC82-4BDE-A16D-09B35CBC942F}">
      <dgm:prSet/>
      <dgm:spPr/>
      <dgm:t>
        <a:bodyPr/>
        <a:lstStyle/>
        <a:p>
          <a:endParaRPr lang="ru-RU"/>
        </a:p>
      </dgm:t>
    </dgm:pt>
    <dgm:pt modelId="{E63401A5-7D1B-4B34-9DDC-667BA47E70CD}" type="sibTrans" cxnId="{A1E69DEC-DC82-4BDE-A16D-09B35CBC942F}">
      <dgm:prSet/>
      <dgm:spPr/>
      <dgm:t>
        <a:bodyPr/>
        <a:lstStyle/>
        <a:p>
          <a:endParaRPr lang="ru-RU"/>
        </a:p>
      </dgm:t>
    </dgm:pt>
    <dgm:pt modelId="{F8404193-D4A8-418A-AD47-60A6779FCDD5}">
      <dgm:prSet phldrT="[Текст]" custT="1"/>
      <dgm:spPr/>
      <dgm:t>
        <a:bodyPr/>
        <a:lstStyle/>
        <a:p>
          <a:r>
            <a:rPr lang="ru-RU" sz="2800" dirty="0"/>
            <a:t>Неналоговые доходы</a:t>
          </a:r>
        </a:p>
      </dgm:t>
    </dgm:pt>
    <dgm:pt modelId="{8C080C18-D39E-404D-9BC8-9D041E87190A}" type="parTrans" cxnId="{2B8E00C1-4B22-4EC2-9D1A-D40BB4A47204}">
      <dgm:prSet/>
      <dgm:spPr/>
      <dgm:t>
        <a:bodyPr/>
        <a:lstStyle/>
        <a:p>
          <a:endParaRPr lang="ru-RU"/>
        </a:p>
      </dgm:t>
    </dgm:pt>
    <dgm:pt modelId="{D50C0AE0-089F-4B5B-9953-7CEFECA8B425}" type="sibTrans" cxnId="{2B8E00C1-4B22-4EC2-9D1A-D40BB4A47204}">
      <dgm:prSet/>
      <dgm:spPr/>
      <dgm:t>
        <a:bodyPr/>
        <a:lstStyle/>
        <a:p>
          <a:endParaRPr lang="ru-RU"/>
        </a:p>
      </dgm:t>
    </dgm:pt>
    <dgm:pt modelId="{0C8AD2DD-6BE2-4687-859D-43464E5F1FEB}">
      <dgm:prSet phldrT="[Текст]"/>
      <dgm:spPr/>
      <dgm:t>
        <a:bodyPr/>
        <a:lstStyle/>
        <a:p>
          <a:r>
            <a:rPr lang="ru-RU" dirty="0"/>
            <a:t>Доходы от продажи материальных и нематериальных активов</a:t>
          </a:r>
        </a:p>
      </dgm:t>
    </dgm:pt>
    <dgm:pt modelId="{E2D707AF-85F3-4F89-8F26-D22FBF9A4D15}" type="parTrans" cxnId="{9A67698D-5A96-4B70-96EE-4463F7C225E3}">
      <dgm:prSet/>
      <dgm:spPr/>
      <dgm:t>
        <a:bodyPr/>
        <a:lstStyle/>
        <a:p>
          <a:endParaRPr lang="ru-RU"/>
        </a:p>
      </dgm:t>
    </dgm:pt>
    <dgm:pt modelId="{7CE6850A-91B0-49D3-9AFE-BE9B70BA15A5}" type="sibTrans" cxnId="{9A67698D-5A96-4B70-96EE-4463F7C225E3}">
      <dgm:prSet/>
      <dgm:spPr/>
      <dgm:t>
        <a:bodyPr/>
        <a:lstStyle/>
        <a:p>
          <a:endParaRPr lang="ru-RU"/>
        </a:p>
      </dgm:t>
    </dgm:pt>
    <dgm:pt modelId="{891369D2-A64C-49F3-860F-A9E7E5BF497F}">
      <dgm:prSet phldrT="[Текст]"/>
      <dgm:spPr/>
      <dgm:t>
        <a:bodyPr/>
        <a:lstStyle/>
        <a:p>
          <a:r>
            <a:rPr lang="ru-RU" dirty="0"/>
            <a:t>другие</a:t>
          </a:r>
        </a:p>
      </dgm:t>
    </dgm:pt>
    <dgm:pt modelId="{FCB09301-5DE3-460F-A9FB-CD7A991C8CE6}" type="parTrans" cxnId="{872633EE-AC60-4E87-B37D-EFAD34B33EEE}">
      <dgm:prSet/>
      <dgm:spPr/>
      <dgm:t>
        <a:bodyPr/>
        <a:lstStyle/>
        <a:p>
          <a:endParaRPr lang="ru-RU"/>
        </a:p>
      </dgm:t>
    </dgm:pt>
    <dgm:pt modelId="{21923A8F-A34B-4308-977A-B13F4270E47E}" type="sibTrans" cxnId="{872633EE-AC60-4E87-B37D-EFAD34B33EEE}">
      <dgm:prSet/>
      <dgm:spPr/>
      <dgm:t>
        <a:bodyPr/>
        <a:lstStyle/>
        <a:p>
          <a:endParaRPr lang="ru-RU"/>
        </a:p>
      </dgm:t>
    </dgm:pt>
    <dgm:pt modelId="{59F882E5-75A4-4A78-B39B-DE13F3828E3E}">
      <dgm:prSet phldrT="[Текст]" custT="1"/>
      <dgm:spPr/>
      <dgm:t>
        <a:bodyPr/>
        <a:lstStyle/>
        <a:p>
          <a:r>
            <a:rPr lang="ru-RU" sz="2800" dirty="0"/>
            <a:t>Федеральные и областные средства</a:t>
          </a:r>
        </a:p>
      </dgm:t>
    </dgm:pt>
    <dgm:pt modelId="{B6B59A96-80CE-4130-9FF1-B206D831B28E}" type="parTrans" cxnId="{5A588676-D2CB-4611-815C-9D2FEEB49C69}">
      <dgm:prSet/>
      <dgm:spPr/>
      <dgm:t>
        <a:bodyPr/>
        <a:lstStyle/>
        <a:p>
          <a:endParaRPr lang="ru-RU"/>
        </a:p>
      </dgm:t>
    </dgm:pt>
    <dgm:pt modelId="{441E64C1-372B-4A6E-86A3-EB6026CD3E3E}" type="sibTrans" cxnId="{5A588676-D2CB-4611-815C-9D2FEEB49C69}">
      <dgm:prSet/>
      <dgm:spPr/>
      <dgm:t>
        <a:bodyPr/>
        <a:lstStyle/>
        <a:p>
          <a:endParaRPr lang="ru-RU"/>
        </a:p>
      </dgm:t>
    </dgm:pt>
    <dgm:pt modelId="{5681C830-1D4F-4B8F-8C24-CAA168B48EEA}">
      <dgm:prSet phldrT="[Текст]"/>
      <dgm:spPr/>
      <dgm:t>
        <a:bodyPr/>
        <a:lstStyle/>
        <a:p>
          <a:r>
            <a:rPr lang="ru-RU" dirty="0"/>
            <a:t>Перечисления из федерального бюджета (программы)</a:t>
          </a:r>
        </a:p>
      </dgm:t>
    </dgm:pt>
    <dgm:pt modelId="{625EDD1A-F92E-4685-A561-14AFA522E455}" type="parTrans" cxnId="{9C610D3A-0489-44E3-86BA-E918ECF02B1B}">
      <dgm:prSet/>
      <dgm:spPr/>
      <dgm:t>
        <a:bodyPr/>
        <a:lstStyle/>
        <a:p>
          <a:endParaRPr lang="ru-RU"/>
        </a:p>
      </dgm:t>
    </dgm:pt>
    <dgm:pt modelId="{EAAB22EF-F05B-4E49-BDB4-906DBD6703BF}" type="sibTrans" cxnId="{9C610D3A-0489-44E3-86BA-E918ECF02B1B}">
      <dgm:prSet/>
      <dgm:spPr/>
      <dgm:t>
        <a:bodyPr/>
        <a:lstStyle/>
        <a:p>
          <a:endParaRPr lang="ru-RU"/>
        </a:p>
      </dgm:t>
    </dgm:pt>
    <dgm:pt modelId="{F6D2709C-8A98-4051-B56D-2F5DCFC7846D}">
      <dgm:prSet phldrT="[Текст]"/>
      <dgm:spPr/>
      <dgm:t>
        <a:bodyPr/>
        <a:lstStyle/>
        <a:p>
          <a:r>
            <a:rPr lang="ru-RU" dirty="0"/>
            <a:t>Перечисления из областного бюджета (дотации, субсидии, субвенции)</a:t>
          </a:r>
        </a:p>
      </dgm:t>
    </dgm:pt>
    <dgm:pt modelId="{4D25D244-8EE5-4DF8-A127-E2472F130DA3}" type="parTrans" cxnId="{751C0971-4466-4B1E-8D60-0BE9D74BEAA8}">
      <dgm:prSet/>
      <dgm:spPr/>
      <dgm:t>
        <a:bodyPr/>
        <a:lstStyle/>
        <a:p>
          <a:endParaRPr lang="ru-RU"/>
        </a:p>
      </dgm:t>
    </dgm:pt>
    <dgm:pt modelId="{F8226269-F619-4425-AEF8-46B4744440E7}" type="sibTrans" cxnId="{751C0971-4466-4B1E-8D60-0BE9D74BEAA8}">
      <dgm:prSet/>
      <dgm:spPr/>
      <dgm:t>
        <a:bodyPr/>
        <a:lstStyle/>
        <a:p>
          <a:endParaRPr lang="ru-RU"/>
        </a:p>
      </dgm:t>
    </dgm:pt>
    <dgm:pt modelId="{21905C19-7414-437D-AFE5-8C74E1FC0645}">
      <dgm:prSet/>
      <dgm:spPr/>
      <dgm:t>
        <a:bodyPr/>
        <a:lstStyle/>
        <a:p>
          <a:r>
            <a:rPr lang="ru-RU" dirty="0"/>
            <a:t>другие</a:t>
          </a:r>
        </a:p>
      </dgm:t>
    </dgm:pt>
    <dgm:pt modelId="{0097042B-22F5-47B7-BFD3-406025B6034F}" type="parTrans" cxnId="{70A20AFB-EB12-42FA-A599-634BB70745A2}">
      <dgm:prSet/>
      <dgm:spPr/>
    </dgm:pt>
    <dgm:pt modelId="{CCE48F23-2183-4CFA-8B19-5116231CA7F3}" type="sibTrans" cxnId="{70A20AFB-EB12-42FA-A599-634BB70745A2}">
      <dgm:prSet/>
      <dgm:spPr/>
    </dgm:pt>
    <dgm:pt modelId="{EEEBA742-9CAC-4640-BCAB-D46BC8799D00}">
      <dgm:prSet/>
      <dgm:spPr/>
      <dgm:t>
        <a:bodyPr/>
        <a:lstStyle/>
        <a:p>
          <a:r>
            <a:rPr lang="ru-RU" dirty="0"/>
            <a:t>Акцизы</a:t>
          </a:r>
        </a:p>
      </dgm:t>
    </dgm:pt>
    <dgm:pt modelId="{69BF5BDF-7C7C-4B25-8E4E-97D5BADABE21}" type="parTrans" cxnId="{E2528F8D-2BBE-44D0-94BF-ACF246624AD5}">
      <dgm:prSet/>
      <dgm:spPr/>
    </dgm:pt>
    <dgm:pt modelId="{075C3940-24AE-4613-9553-957730E5037F}" type="sibTrans" cxnId="{E2528F8D-2BBE-44D0-94BF-ACF246624AD5}">
      <dgm:prSet/>
      <dgm:spPr/>
    </dgm:pt>
    <dgm:pt modelId="{60352B48-9F28-4E59-B679-83F27A928DC1}">
      <dgm:prSet/>
      <dgm:spPr/>
      <dgm:t>
        <a:bodyPr/>
        <a:lstStyle/>
        <a:p>
          <a:r>
            <a:rPr lang="ru-RU" dirty="0"/>
            <a:t>Штрафы</a:t>
          </a:r>
        </a:p>
      </dgm:t>
    </dgm:pt>
    <dgm:pt modelId="{429198E2-4097-461B-8186-DD7C4EA13DD4}" type="parTrans" cxnId="{2B63056E-6C6D-4712-A9A8-F7B8701607B2}">
      <dgm:prSet/>
      <dgm:spPr/>
    </dgm:pt>
    <dgm:pt modelId="{C779AC6C-B8A0-49ED-A2D2-B1F76D722A84}" type="sibTrans" cxnId="{2B63056E-6C6D-4712-A9A8-F7B8701607B2}">
      <dgm:prSet/>
      <dgm:spPr/>
    </dgm:pt>
    <dgm:pt modelId="{F922DC71-AAE1-4F6E-B7E6-E369C3E914F8}">
      <dgm:prSet/>
      <dgm:spPr/>
      <dgm:t>
        <a:bodyPr/>
        <a:lstStyle/>
        <a:p>
          <a:r>
            <a:rPr lang="ru-RU" dirty="0"/>
            <a:t>Доходы от использования имущества, находящегося в  муниципальной собственности (аренда земли , аренда имущества)</a:t>
          </a:r>
        </a:p>
      </dgm:t>
    </dgm:pt>
    <dgm:pt modelId="{73572339-3B95-4096-91A7-680433965084}" type="parTrans" cxnId="{B58D1745-E9C4-4FAE-8040-D77F8A3D1A62}">
      <dgm:prSet/>
      <dgm:spPr/>
    </dgm:pt>
    <dgm:pt modelId="{70C32ECA-0AF4-42E0-95B7-6BF3E7C43368}" type="sibTrans" cxnId="{B58D1745-E9C4-4FAE-8040-D77F8A3D1A62}">
      <dgm:prSet/>
      <dgm:spPr/>
    </dgm:pt>
    <dgm:pt modelId="{41423A48-5E56-43CD-AB62-8C5F57FBAB20}">
      <dgm:prSet phldrT="[Текст]" custT="1"/>
      <dgm:spPr/>
      <dgm:t>
        <a:bodyPr/>
        <a:lstStyle/>
        <a:p>
          <a:r>
            <a:rPr lang="ru-RU" sz="2800" dirty="0"/>
            <a:t>Налоги</a:t>
          </a:r>
        </a:p>
      </dgm:t>
    </dgm:pt>
    <dgm:pt modelId="{9F53F2DE-FC65-4DA7-9236-E4C3B7B9214B}" type="sibTrans" cxnId="{DE97B8FF-7B5E-44E2-87E2-DCA4A55614B4}">
      <dgm:prSet/>
      <dgm:spPr/>
      <dgm:t>
        <a:bodyPr/>
        <a:lstStyle/>
        <a:p>
          <a:endParaRPr lang="ru-RU"/>
        </a:p>
      </dgm:t>
    </dgm:pt>
    <dgm:pt modelId="{949DB901-5890-4C14-9DF1-06EB17E383C8}" type="parTrans" cxnId="{DE97B8FF-7B5E-44E2-87E2-DCA4A55614B4}">
      <dgm:prSet/>
      <dgm:spPr/>
      <dgm:t>
        <a:bodyPr/>
        <a:lstStyle/>
        <a:p>
          <a:endParaRPr lang="ru-RU"/>
        </a:p>
      </dgm:t>
    </dgm:pt>
    <dgm:pt modelId="{A5526B8F-F698-4EB5-A886-FF3EF8ED0C88}">
      <dgm:prSet/>
      <dgm:spPr/>
      <dgm:t>
        <a:bodyPr/>
        <a:lstStyle/>
        <a:p>
          <a:r>
            <a:rPr lang="ru-RU" dirty="0"/>
            <a:t>Налог, взимаемый в связи с применением упрощенной системы налогообложения</a:t>
          </a:r>
        </a:p>
      </dgm:t>
    </dgm:pt>
    <dgm:pt modelId="{46ADDEF0-0861-4D95-BC8F-738D327A5444}" type="parTrans" cxnId="{3121E2EC-F8EC-420E-AE05-725D3DBB3973}">
      <dgm:prSet/>
      <dgm:spPr/>
    </dgm:pt>
    <dgm:pt modelId="{53FBDF04-D82F-4C1C-99F5-657115777F40}" type="sibTrans" cxnId="{3121E2EC-F8EC-420E-AE05-725D3DBB3973}">
      <dgm:prSet/>
      <dgm:spPr/>
    </dgm:pt>
    <dgm:pt modelId="{E10E2F26-6F73-41FB-B297-0E043D5ADFEA}" type="pres">
      <dgm:prSet presAssocID="{D34FF6F2-BA75-44C0-9D78-61AD6C80EBCD}" presName="theList" presStyleCnt="0">
        <dgm:presLayoutVars>
          <dgm:dir/>
          <dgm:animLvl val="lvl"/>
          <dgm:resizeHandles val="exact"/>
        </dgm:presLayoutVars>
      </dgm:prSet>
      <dgm:spPr/>
    </dgm:pt>
    <dgm:pt modelId="{CE69940B-1C04-4D75-9E64-1534A32DB0A0}" type="pres">
      <dgm:prSet presAssocID="{41423A48-5E56-43CD-AB62-8C5F57FBAB20}" presName="compNode" presStyleCnt="0"/>
      <dgm:spPr/>
    </dgm:pt>
    <dgm:pt modelId="{3153AC18-6115-4328-B641-079AAAF7864F}" type="pres">
      <dgm:prSet presAssocID="{41423A48-5E56-43CD-AB62-8C5F57FBAB20}" presName="aNode" presStyleLbl="bgShp" presStyleIdx="0" presStyleCnt="3" custLinFactNeighborX="-2399" custLinFactNeighborY="12"/>
      <dgm:spPr/>
    </dgm:pt>
    <dgm:pt modelId="{D8870504-F7F1-48C6-B2AA-4281591C694D}" type="pres">
      <dgm:prSet presAssocID="{41423A48-5E56-43CD-AB62-8C5F57FBAB20}" presName="textNode" presStyleLbl="bgShp" presStyleIdx="0" presStyleCnt="3"/>
      <dgm:spPr/>
    </dgm:pt>
    <dgm:pt modelId="{C9AF8DB3-5D3D-4C77-A78A-10448F748BBD}" type="pres">
      <dgm:prSet presAssocID="{41423A48-5E56-43CD-AB62-8C5F57FBAB20}" presName="compChildNode" presStyleCnt="0"/>
      <dgm:spPr/>
    </dgm:pt>
    <dgm:pt modelId="{F6D6847D-5433-440C-BA0E-1A5350880102}" type="pres">
      <dgm:prSet presAssocID="{41423A48-5E56-43CD-AB62-8C5F57FBAB20}" presName="theInnerList" presStyleCnt="0"/>
      <dgm:spPr/>
    </dgm:pt>
    <dgm:pt modelId="{F8FAF8F6-1C81-4FB5-81DB-BE56887AF499}" type="pres">
      <dgm:prSet presAssocID="{4536E65B-6339-4AD1-BB1F-ABBD3AE3D3D9}" presName="childNode" presStyleLbl="node1" presStyleIdx="0" presStyleCnt="11" custLinFactY="-22238" custLinFactNeighborX="1731" custLinFactNeighborY="-100000">
        <dgm:presLayoutVars>
          <dgm:bulletEnabled val="1"/>
        </dgm:presLayoutVars>
      </dgm:prSet>
      <dgm:spPr/>
    </dgm:pt>
    <dgm:pt modelId="{103EAFB4-0CFB-4C04-9930-DF0F2B72E117}" type="pres">
      <dgm:prSet presAssocID="{4536E65B-6339-4AD1-BB1F-ABBD3AE3D3D9}" presName="aSpace2" presStyleCnt="0"/>
      <dgm:spPr/>
    </dgm:pt>
    <dgm:pt modelId="{66640FF5-EC5C-450F-9162-25B1B1598998}" type="pres">
      <dgm:prSet presAssocID="{84BD2236-3B26-406F-8684-BAC4C4672986}" presName="childNode" presStyleLbl="node1" presStyleIdx="1" presStyleCnt="11" custScaleY="110405" custLinFactNeighborX="1731" custLinFactNeighborY="-48943">
        <dgm:presLayoutVars>
          <dgm:bulletEnabled val="1"/>
        </dgm:presLayoutVars>
      </dgm:prSet>
      <dgm:spPr/>
    </dgm:pt>
    <dgm:pt modelId="{8CD1A695-AEE9-44E0-A482-4B9519FFF3C2}" type="pres">
      <dgm:prSet presAssocID="{84BD2236-3B26-406F-8684-BAC4C4672986}" presName="aSpace2" presStyleCnt="0"/>
      <dgm:spPr/>
    </dgm:pt>
    <dgm:pt modelId="{3CD42A70-EB37-4D6D-8DFE-CA32D2752A83}" type="pres">
      <dgm:prSet presAssocID="{A5526B8F-F698-4EB5-A886-FF3EF8ED0C88}" presName="childNode" presStyleLbl="node1" presStyleIdx="2" presStyleCnt="11">
        <dgm:presLayoutVars>
          <dgm:bulletEnabled val="1"/>
        </dgm:presLayoutVars>
      </dgm:prSet>
      <dgm:spPr/>
    </dgm:pt>
    <dgm:pt modelId="{EF62CF3C-224B-4F35-B72E-3CEDC0610E75}" type="pres">
      <dgm:prSet presAssocID="{A5526B8F-F698-4EB5-A886-FF3EF8ED0C88}" presName="aSpace2" presStyleCnt="0"/>
      <dgm:spPr/>
    </dgm:pt>
    <dgm:pt modelId="{B25420D6-7BE3-4143-B5EC-BDA62544EA8A}" type="pres">
      <dgm:prSet presAssocID="{EEEBA742-9CAC-4640-BCAB-D46BC8799D00}" presName="childNode" presStyleLbl="node1" presStyleIdx="3" presStyleCnt="11" custScaleY="122772" custLinFactY="4893" custLinFactNeighborX="1731" custLinFactNeighborY="100000">
        <dgm:presLayoutVars>
          <dgm:bulletEnabled val="1"/>
        </dgm:presLayoutVars>
      </dgm:prSet>
      <dgm:spPr/>
    </dgm:pt>
    <dgm:pt modelId="{6A02D425-4F79-45AD-85BB-E1495CE418BA}" type="pres">
      <dgm:prSet presAssocID="{EEEBA742-9CAC-4640-BCAB-D46BC8799D00}" presName="aSpace2" presStyleCnt="0"/>
      <dgm:spPr/>
    </dgm:pt>
    <dgm:pt modelId="{9D5D127C-AF25-4FA2-908D-AE1EFED734F5}" type="pres">
      <dgm:prSet presAssocID="{21905C19-7414-437D-AFE5-8C74E1FC0645}" presName="childNode" presStyleLbl="node1" presStyleIdx="4" presStyleCnt="11" custLinFactY="4453" custLinFactNeighborX="1731" custLinFactNeighborY="100000">
        <dgm:presLayoutVars>
          <dgm:bulletEnabled val="1"/>
        </dgm:presLayoutVars>
      </dgm:prSet>
      <dgm:spPr/>
    </dgm:pt>
    <dgm:pt modelId="{C4D0FB29-37A1-4268-B4A0-72B2803F9F78}" type="pres">
      <dgm:prSet presAssocID="{41423A48-5E56-43CD-AB62-8C5F57FBAB20}" presName="aSpace" presStyleCnt="0"/>
      <dgm:spPr/>
    </dgm:pt>
    <dgm:pt modelId="{67BA416D-41AA-4C85-9285-4713257BD9BB}" type="pres">
      <dgm:prSet presAssocID="{F8404193-D4A8-418A-AD47-60A6779FCDD5}" presName="compNode" presStyleCnt="0"/>
      <dgm:spPr/>
    </dgm:pt>
    <dgm:pt modelId="{E625F075-4566-481B-B0FF-988DE15A1CCC}" type="pres">
      <dgm:prSet presAssocID="{F8404193-D4A8-418A-AD47-60A6779FCDD5}" presName="aNode" presStyleLbl="bgShp" presStyleIdx="1" presStyleCnt="3"/>
      <dgm:spPr/>
    </dgm:pt>
    <dgm:pt modelId="{A0903254-F027-4FF0-A30B-925AB85A89FE}" type="pres">
      <dgm:prSet presAssocID="{F8404193-D4A8-418A-AD47-60A6779FCDD5}" presName="textNode" presStyleLbl="bgShp" presStyleIdx="1" presStyleCnt="3"/>
      <dgm:spPr/>
    </dgm:pt>
    <dgm:pt modelId="{E6E4CF3D-8A5A-4033-90AD-2582CA41C47B}" type="pres">
      <dgm:prSet presAssocID="{F8404193-D4A8-418A-AD47-60A6779FCDD5}" presName="compChildNode" presStyleCnt="0"/>
      <dgm:spPr/>
    </dgm:pt>
    <dgm:pt modelId="{C73C2045-7EDD-4F6E-8E08-1F5F977F85B6}" type="pres">
      <dgm:prSet presAssocID="{F8404193-D4A8-418A-AD47-60A6779FCDD5}" presName="theInnerList" presStyleCnt="0"/>
      <dgm:spPr/>
    </dgm:pt>
    <dgm:pt modelId="{E17E69A7-FE08-4FB4-A3A6-4513B6843950}" type="pres">
      <dgm:prSet presAssocID="{0C8AD2DD-6BE2-4687-859D-43464E5F1FEB}" presName="childNode" presStyleLbl="node1" presStyleIdx="5" presStyleCnt="11">
        <dgm:presLayoutVars>
          <dgm:bulletEnabled val="1"/>
        </dgm:presLayoutVars>
      </dgm:prSet>
      <dgm:spPr/>
    </dgm:pt>
    <dgm:pt modelId="{7D10FC91-1095-40A4-9FB5-8AFF190141F6}" type="pres">
      <dgm:prSet presAssocID="{0C8AD2DD-6BE2-4687-859D-43464E5F1FEB}" presName="aSpace2" presStyleCnt="0"/>
      <dgm:spPr/>
    </dgm:pt>
    <dgm:pt modelId="{4248B716-2EB1-4EE3-B6D1-63C278557D15}" type="pres">
      <dgm:prSet presAssocID="{F922DC71-AAE1-4F6E-B7E6-E369C3E914F8}" presName="childNode" presStyleLbl="node1" presStyleIdx="6" presStyleCnt="11">
        <dgm:presLayoutVars>
          <dgm:bulletEnabled val="1"/>
        </dgm:presLayoutVars>
      </dgm:prSet>
      <dgm:spPr/>
    </dgm:pt>
    <dgm:pt modelId="{F0F36F0F-F90F-4E5B-8B6B-45F269E146D3}" type="pres">
      <dgm:prSet presAssocID="{F922DC71-AAE1-4F6E-B7E6-E369C3E914F8}" presName="aSpace2" presStyleCnt="0"/>
      <dgm:spPr/>
    </dgm:pt>
    <dgm:pt modelId="{19E490CE-82AE-4B22-A6BA-288C83AE9DD9}" type="pres">
      <dgm:prSet presAssocID="{60352B48-9F28-4E59-B679-83F27A928DC1}" presName="childNode" presStyleLbl="node1" presStyleIdx="7" presStyleCnt="11">
        <dgm:presLayoutVars>
          <dgm:bulletEnabled val="1"/>
        </dgm:presLayoutVars>
      </dgm:prSet>
      <dgm:spPr/>
    </dgm:pt>
    <dgm:pt modelId="{24BD1C46-C1C2-4231-BCD3-2A0A8D82C329}" type="pres">
      <dgm:prSet presAssocID="{60352B48-9F28-4E59-B679-83F27A928DC1}" presName="aSpace2" presStyleCnt="0"/>
      <dgm:spPr/>
    </dgm:pt>
    <dgm:pt modelId="{800864B7-A68F-4AEA-B13F-972E8795ABD7}" type="pres">
      <dgm:prSet presAssocID="{891369D2-A64C-49F3-860F-A9E7E5BF497F}" presName="childNode" presStyleLbl="node1" presStyleIdx="8" presStyleCnt="11">
        <dgm:presLayoutVars>
          <dgm:bulletEnabled val="1"/>
        </dgm:presLayoutVars>
      </dgm:prSet>
      <dgm:spPr/>
    </dgm:pt>
    <dgm:pt modelId="{39A3B603-EDC2-4164-94A3-C34A01A2C5A4}" type="pres">
      <dgm:prSet presAssocID="{F8404193-D4A8-418A-AD47-60A6779FCDD5}" presName="aSpace" presStyleCnt="0"/>
      <dgm:spPr/>
    </dgm:pt>
    <dgm:pt modelId="{8E2C3DAF-AFC2-433C-B867-1AE2DE0DBB01}" type="pres">
      <dgm:prSet presAssocID="{59F882E5-75A4-4A78-B39B-DE13F3828E3E}" presName="compNode" presStyleCnt="0"/>
      <dgm:spPr/>
    </dgm:pt>
    <dgm:pt modelId="{ED39DB24-94EC-4B23-B98E-57DFA31053F4}" type="pres">
      <dgm:prSet presAssocID="{59F882E5-75A4-4A78-B39B-DE13F3828E3E}" presName="aNode" presStyleLbl="bgShp" presStyleIdx="2" presStyleCnt="3"/>
      <dgm:spPr/>
    </dgm:pt>
    <dgm:pt modelId="{96784EC8-59FF-4C06-87E0-73642008465A}" type="pres">
      <dgm:prSet presAssocID="{59F882E5-75A4-4A78-B39B-DE13F3828E3E}" presName="textNode" presStyleLbl="bgShp" presStyleIdx="2" presStyleCnt="3"/>
      <dgm:spPr/>
    </dgm:pt>
    <dgm:pt modelId="{14C800D9-B48C-4EEE-A5C4-F1E0A8650599}" type="pres">
      <dgm:prSet presAssocID="{59F882E5-75A4-4A78-B39B-DE13F3828E3E}" presName="compChildNode" presStyleCnt="0"/>
      <dgm:spPr/>
    </dgm:pt>
    <dgm:pt modelId="{AF7908ED-2F1E-4B07-AFE1-021436D37D5F}" type="pres">
      <dgm:prSet presAssocID="{59F882E5-75A4-4A78-B39B-DE13F3828E3E}" presName="theInnerList" presStyleCnt="0"/>
      <dgm:spPr/>
    </dgm:pt>
    <dgm:pt modelId="{63CC1854-630C-4059-970C-120F7359D5A0}" type="pres">
      <dgm:prSet presAssocID="{5681C830-1D4F-4B8F-8C24-CAA168B48EEA}" presName="childNode" presStyleLbl="node1" presStyleIdx="9" presStyleCnt="11">
        <dgm:presLayoutVars>
          <dgm:bulletEnabled val="1"/>
        </dgm:presLayoutVars>
      </dgm:prSet>
      <dgm:spPr/>
    </dgm:pt>
    <dgm:pt modelId="{DFE1222C-75A3-4F63-8378-A44202F3AB05}" type="pres">
      <dgm:prSet presAssocID="{5681C830-1D4F-4B8F-8C24-CAA168B48EEA}" presName="aSpace2" presStyleCnt="0"/>
      <dgm:spPr/>
    </dgm:pt>
    <dgm:pt modelId="{C5462E45-206B-4BAD-8A30-B53DBDB959C2}" type="pres">
      <dgm:prSet presAssocID="{F6D2709C-8A98-4051-B56D-2F5DCFC7846D}" presName="childNode" presStyleLbl="node1" presStyleIdx="10" presStyleCnt="11">
        <dgm:presLayoutVars>
          <dgm:bulletEnabled val="1"/>
        </dgm:presLayoutVars>
      </dgm:prSet>
      <dgm:spPr/>
    </dgm:pt>
  </dgm:ptLst>
  <dgm:cxnLst>
    <dgm:cxn modelId="{7994DB0D-0A35-4550-9A36-F2B703BE7210}" type="presOf" srcId="{F8404193-D4A8-418A-AD47-60A6779FCDD5}" destId="{E625F075-4566-481B-B0FF-988DE15A1CCC}" srcOrd="0" destOrd="0" presId="urn:microsoft.com/office/officeart/2005/8/layout/lProcess2"/>
    <dgm:cxn modelId="{47498616-BB4C-49A1-9FF7-A79816134E38}" srcId="{41423A48-5E56-43CD-AB62-8C5F57FBAB20}" destId="{4536E65B-6339-4AD1-BB1F-ABBD3AE3D3D9}" srcOrd="0" destOrd="0" parTransId="{A072C538-7FCF-498A-A0D6-52C73C34CC10}" sibTransId="{01B7BD4D-BDA6-4373-BE4B-48F029A1183D}"/>
    <dgm:cxn modelId="{EFA3EF16-DDE5-4F5F-8E74-45DA30E9894A}" type="presOf" srcId="{0C8AD2DD-6BE2-4687-859D-43464E5F1FEB}" destId="{E17E69A7-FE08-4FB4-A3A6-4513B6843950}" srcOrd="0" destOrd="0" presId="urn:microsoft.com/office/officeart/2005/8/layout/lProcess2"/>
    <dgm:cxn modelId="{597AFB27-B55B-4298-98DA-0407DBC01BD7}" type="presOf" srcId="{59F882E5-75A4-4A78-B39B-DE13F3828E3E}" destId="{96784EC8-59FF-4C06-87E0-73642008465A}" srcOrd="1" destOrd="0" presId="urn:microsoft.com/office/officeart/2005/8/layout/lProcess2"/>
    <dgm:cxn modelId="{9C610D3A-0489-44E3-86BA-E918ECF02B1B}" srcId="{59F882E5-75A4-4A78-B39B-DE13F3828E3E}" destId="{5681C830-1D4F-4B8F-8C24-CAA168B48EEA}" srcOrd="0" destOrd="0" parTransId="{625EDD1A-F92E-4685-A561-14AFA522E455}" sibTransId="{EAAB22EF-F05B-4E49-BDB4-906DBD6703BF}"/>
    <dgm:cxn modelId="{9A94B03F-700F-4BBF-B9F3-E2CD899F0D5B}" type="presOf" srcId="{D34FF6F2-BA75-44C0-9D78-61AD6C80EBCD}" destId="{E10E2F26-6F73-41FB-B297-0E043D5ADFEA}" srcOrd="0" destOrd="0" presId="urn:microsoft.com/office/officeart/2005/8/layout/lProcess2"/>
    <dgm:cxn modelId="{2869365C-256D-43BC-8478-436255232BF3}" type="presOf" srcId="{59F882E5-75A4-4A78-B39B-DE13F3828E3E}" destId="{ED39DB24-94EC-4B23-B98E-57DFA31053F4}" srcOrd="0" destOrd="0" presId="urn:microsoft.com/office/officeart/2005/8/layout/lProcess2"/>
    <dgm:cxn modelId="{B58D1745-E9C4-4FAE-8040-D77F8A3D1A62}" srcId="{F8404193-D4A8-418A-AD47-60A6779FCDD5}" destId="{F922DC71-AAE1-4F6E-B7E6-E369C3E914F8}" srcOrd="1" destOrd="0" parTransId="{73572339-3B95-4096-91A7-680433965084}" sibTransId="{70C32ECA-0AF4-42E0-95B7-6BF3E7C43368}"/>
    <dgm:cxn modelId="{33250E47-BAA5-44D7-9710-10F6CDA0FF46}" type="presOf" srcId="{5681C830-1D4F-4B8F-8C24-CAA168B48EEA}" destId="{63CC1854-630C-4059-970C-120F7359D5A0}" srcOrd="0" destOrd="0" presId="urn:microsoft.com/office/officeart/2005/8/layout/lProcess2"/>
    <dgm:cxn modelId="{2B63056E-6C6D-4712-A9A8-F7B8701607B2}" srcId="{F8404193-D4A8-418A-AD47-60A6779FCDD5}" destId="{60352B48-9F28-4E59-B679-83F27A928DC1}" srcOrd="2" destOrd="0" parTransId="{429198E2-4097-461B-8186-DD7C4EA13DD4}" sibTransId="{C779AC6C-B8A0-49ED-A2D2-B1F76D722A84}"/>
    <dgm:cxn modelId="{CB9CBE50-D2D5-4DBA-B7F6-4E7EC1190013}" type="presOf" srcId="{F922DC71-AAE1-4F6E-B7E6-E369C3E914F8}" destId="{4248B716-2EB1-4EE3-B6D1-63C278557D15}" srcOrd="0" destOrd="0" presId="urn:microsoft.com/office/officeart/2005/8/layout/lProcess2"/>
    <dgm:cxn modelId="{751C0971-4466-4B1E-8D60-0BE9D74BEAA8}" srcId="{59F882E5-75A4-4A78-B39B-DE13F3828E3E}" destId="{F6D2709C-8A98-4051-B56D-2F5DCFC7846D}" srcOrd="1" destOrd="0" parTransId="{4D25D244-8EE5-4DF8-A127-E2472F130DA3}" sibTransId="{F8226269-F619-4425-AEF8-46B4744440E7}"/>
    <dgm:cxn modelId="{5A588676-D2CB-4611-815C-9D2FEEB49C69}" srcId="{D34FF6F2-BA75-44C0-9D78-61AD6C80EBCD}" destId="{59F882E5-75A4-4A78-B39B-DE13F3828E3E}" srcOrd="2" destOrd="0" parTransId="{B6B59A96-80CE-4130-9FF1-B206D831B28E}" sibTransId="{441E64C1-372B-4A6E-86A3-EB6026CD3E3E}"/>
    <dgm:cxn modelId="{5EF50585-7BE9-4FD0-9881-A8DF0EDBEA3F}" type="presOf" srcId="{F8404193-D4A8-418A-AD47-60A6779FCDD5}" destId="{A0903254-F027-4FF0-A30B-925AB85A89FE}" srcOrd="1" destOrd="0" presId="urn:microsoft.com/office/officeart/2005/8/layout/lProcess2"/>
    <dgm:cxn modelId="{9A67698D-5A96-4B70-96EE-4463F7C225E3}" srcId="{F8404193-D4A8-418A-AD47-60A6779FCDD5}" destId="{0C8AD2DD-6BE2-4687-859D-43464E5F1FEB}" srcOrd="0" destOrd="0" parTransId="{E2D707AF-85F3-4F89-8F26-D22FBF9A4D15}" sibTransId="{7CE6850A-91B0-49D3-9AFE-BE9B70BA15A5}"/>
    <dgm:cxn modelId="{E2528F8D-2BBE-44D0-94BF-ACF246624AD5}" srcId="{41423A48-5E56-43CD-AB62-8C5F57FBAB20}" destId="{EEEBA742-9CAC-4640-BCAB-D46BC8799D00}" srcOrd="3" destOrd="0" parTransId="{69BF5BDF-7C7C-4B25-8E4E-97D5BADABE21}" sibTransId="{075C3940-24AE-4613-9553-957730E5037F}"/>
    <dgm:cxn modelId="{4A3D439E-D128-4A34-BD90-DD855EE34A1E}" type="presOf" srcId="{41423A48-5E56-43CD-AB62-8C5F57FBAB20}" destId="{3153AC18-6115-4328-B641-079AAAF7864F}" srcOrd="0" destOrd="0" presId="urn:microsoft.com/office/officeart/2005/8/layout/lProcess2"/>
    <dgm:cxn modelId="{B2B7C2A1-908A-4E74-BF4F-6528BF71C62D}" type="presOf" srcId="{21905C19-7414-437D-AFE5-8C74E1FC0645}" destId="{9D5D127C-AF25-4FA2-908D-AE1EFED734F5}" srcOrd="0" destOrd="0" presId="urn:microsoft.com/office/officeart/2005/8/layout/lProcess2"/>
    <dgm:cxn modelId="{9B5CD4BC-1C56-4BDC-8B63-413C2AF1CEB5}" type="presOf" srcId="{4536E65B-6339-4AD1-BB1F-ABBD3AE3D3D9}" destId="{F8FAF8F6-1C81-4FB5-81DB-BE56887AF499}" srcOrd="0" destOrd="0" presId="urn:microsoft.com/office/officeart/2005/8/layout/lProcess2"/>
    <dgm:cxn modelId="{CB3FD5BC-1FAF-4619-9079-A57A511B6858}" type="presOf" srcId="{A5526B8F-F698-4EB5-A886-FF3EF8ED0C88}" destId="{3CD42A70-EB37-4D6D-8DFE-CA32D2752A83}" srcOrd="0" destOrd="0" presId="urn:microsoft.com/office/officeart/2005/8/layout/lProcess2"/>
    <dgm:cxn modelId="{7193DCBE-3439-489A-9196-551785A6A75C}" type="presOf" srcId="{F6D2709C-8A98-4051-B56D-2F5DCFC7846D}" destId="{C5462E45-206B-4BAD-8A30-B53DBDB959C2}" srcOrd="0" destOrd="0" presId="urn:microsoft.com/office/officeart/2005/8/layout/lProcess2"/>
    <dgm:cxn modelId="{2B8E00C1-4B22-4EC2-9D1A-D40BB4A47204}" srcId="{D34FF6F2-BA75-44C0-9D78-61AD6C80EBCD}" destId="{F8404193-D4A8-418A-AD47-60A6779FCDD5}" srcOrd="1" destOrd="0" parTransId="{8C080C18-D39E-404D-9BC8-9D041E87190A}" sibTransId="{D50C0AE0-089F-4B5B-9953-7CEFECA8B425}"/>
    <dgm:cxn modelId="{BD6992CF-9DC9-4A01-9E80-24688A566916}" type="presOf" srcId="{60352B48-9F28-4E59-B679-83F27A928DC1}" destId="{19E490CE-82AE-4B22-A6BA-288C83AE9DD9}" srcOrd="0" destOrd="0" presId="urn:microsoft.com/office/officeart/2005/8/layout/lProcess2"/>
    <dgm:cxn modelId="{6B2718D7-334A-4DC4-911B-2F6729E5DA4F}" type="presOf" srcId="{EEEBA742-9CAC-4640-BCAB-D46BC8799D00}" destId="{B25420D6-7BE3-4143-B5EC-BDA62544EA8A}" srcOrd="0" destOrd="0" presId="urn:microsoft.com/office/officeart/2005/8/layout/lProcess2"/>
    <dgm:cxn modelId="{A803ABE1-0D3D-436C-95BD-038B0B41B188}" type="presOf" srcId="{84BD2236-3B26-406F-8684-BAC4C4672986}" destId="{66640FF5-EC5C-450F-9162-25B1B1598998}" srcOrd="0" destOrd="0" presId="urn:microsoft.com/office/officeart/2005/8/layout/lProcess2"/>
    <dgm:cxn modelId="{484F8FE5-6B96-4DFF-9B60-FFBD8D62E939}" type="presOf" srcId="{41423A48-5E56-43CD-AB62-8C5F57FBAB20}" destId="{D8870504-F7F1-48C6-B2AA-4281591C694D}" srcOrd="1" destOrd="0" presId="urn:microsoft.com/office/officeart/2005/8/layout/lProcess2"/>
    <dgm:cxn modelId="{A1E69DEC-DC82-4BDE-A16D-09B35CBC942F}" srcId="{41423A48-5E56-43CD-AB62-8C5F57FBAB20}" destId="{84BD2236-3B26-406F-8684-BAC4C4672986}" srcOrd="1" destOrd="0" parTransId="{0D34D12C-C99C-4D9A-BBBE-ED767AF30048}" sibTransId="{E63401A5-7D1B-4B34-9DDC-667BA47E70CD}"/>
    <dgm:cxn modelId="{3121E2EC-F8EC-420E-AE05-725D3DBB3973}" srcId="{41423A48-5E56-43CD-AB62-8C5F57FBAB20}" destId="{A5526B8F-F698-4EB5-A886-FF3EF8ED0C88}" srcOrd="2" destOrd="0" parTransId="{46ADDEF0-0861-4D95-BC8F-738D327A5444}" sibTransId="{53FBDF04-D82F-4C1C-99F5-657115777F40}"/>
    <dgm:cxn modelId="{872633EE-AC60-4E87-B37D-EFAD34B33EEE}" srcId="{F8404193-D4A8-418A-AD47-60A6779FCDD5}" destId="{891369D2-A64C-49F3-860F-A9E7E5BF497F}" srcOrd="3" destOrd="0" parTransId="{FCB09301-5DE3-460F-A9FB-CD7A991C8CE6}" sibTransId="{21923A8F-A34B-4308-977A-B13F4270E47E}"/>
    <dgm:cxn modelId="{70A20AFB-EB12-42FA-A599-634BB70745A2}" srcId="{41423A48-5E56-43CD-AB62-8C5F57FBAB20}" destId="{21905C19-7414-437D-AFE5-8C74E1FC0645}" srcOrd="4" destOrd="0" parTransId="{0097042B-22F5-47B7-BFD3-406025B6034F}" sibTransId="{CCE48F23-2183-4CFA-8B19-5116231CA7F3}"/>
    <dgm:cxn modelId="{086913FD-75AB-4576-BA26-59FE40E61B4B}" type="presOf" srcId="{891369D2-A64C-49F3-860F-A9E7E5BF497F}" destId="{800864B7-A68F-4AEA-B13F-972E8795ABD7}" srcOrd="0" destOrd="0" presId="urn:microsoft.com/office/officeart/2005/8/layout/lProcess2"/>
    <dgm:cxn modelId="{DE97B8FF-7B5E-44E2-87E2-DCA4A55614B4}" srcId="{D34FF6F2-BA75-44C0-9D78-61AD6C80EBCD}" destId="{41423A48-5E56-43CD-AB62-8C5F57FBAB20}" srcOrd="0" destOrd="0" parTransId="{949DB901-5890-4C14-9DF1-06EB17E383C8}" sibTransId="{9F53F2DE-FC65-4DA7-9236-E4C3B7B9214B}"/>
    <dgm:cxn modelId="{E26E1F55-BBFD-4AE0-A6EE-313C6EC9F489}" type="presParOf" srcId="{E10E2F26-6F73-41FB-B297-0E043D5ADFEA}" destId="{CE69940B-1C04-4D75-9E64-1534A32DB0A0}" srcOrd="0" destOrd="0" presId="urn:microsoft.com/office/officeart/2005/8/layout/lProcess2"/>
    <dgm:cxn modelId="{2A4064CF-6313-4C29-957D-8D92D8699EA5}" type="presParOf" srcId="{CE69940B-1C04-4D75-9E64-1534A32DB0A0}" destId="{3153AC18-6115-4328-B641-079AAAF7864F}" srcOrd="0" destOrd="0" presId="urn:microsoft.com/office/officeart/2005/8/layout/lProcess2"/>
    <dgm:cxn modelId="{A0DE450B-2F52-4B28-AEDD-89352001EBBD}" type="presParOf" srcId="{CE69940B-1C04-4D75-9E64-1534A32DB0A0}" destId="{D8870504-F7F1-48C6-B2AA-4281591C694D}" srcOrd="1" destOrd="0" presId="urn:microsoft.com/office/officeart/2005/8/layout/lProcess2"/>
    <dgm:cxn modelId="{7A8C776D-92EC-4E33-A4DE-3B17E7CECAFD}" type="presParOf" srcId="{CE69940B-1C04-4D75-9E64-1534A32DB0A0}" destId="{C9AF8DB3-5D3D-4C77-A78A-10448F748BBD}" srcOrd="2" destOrd="0" presId="urn:microsoft.com/office/officeart/2005/8/layout/lProcess2"/>
    <dgm:cxn modelId="{9C8B833D-81FA-486F-A89F-357AAF1731D4}" type="presParOf" srcId="{C9AF8DB3-5D3D-4C77-A78A-10448F748BBD}" destId="{F6D6847D-5433-440C-BA0E-1A5350880102}" srcOrd="0" destOrd="0" presId="urn:microsoft.com/office/officeart/2005/8/layout/lProcess2"/>
    <dgm:cxn modelId="{965EC81F-AB44-422D-9DD1-4D3E1CCD71B9}" type="presParOf" srcId="{F6D6847D-5433-440C-BA0E-1A5350880102}" destId="{F8FAF8F6-1C81-4FB5-81DB-BE56887AF499}" srcOrd="0" destOrd="0" presId="urn:microsoft.com/office/officeart/2005/8/layout/lProcess2"/>
    <dgm:cxn modelId="{7C693994-238B-45A1-A404-52A75E80674B}" type="presParOf" srcId="{F6D6847D-5433-440C-BA0E-1A5350880102}" destId="{103EAFB4-0CFB-4C04-9930-DF0F2B72E117}" srcOrd="1" destOrd="0" presId="urn:microsoft.com/office/officeart/2005/8/layout/lProcess2"/>
    <dgm:cxn modelId="{2631DD6C-27A7-46E8-81B4-BE1B4FCA4E40}" type="presParOf" srcId="{F6D6847D-5433-440C-BA0E-1A5350880102}" destId="{66640FF5-EC5C-450F-9162-25B1B1598998}" srcOrd="2" destOrd="0" presId="urn:microsoft.com/office/officeart/2005/8/layout/lProcess2"/>
    <dgm:cxn modelId="{689852B9-A88F-4F42-89BE-CD0980ADD257}" type="presParOf" srcId="{F6D6847D-5433-440C-BA0E-1A5350880102}" destId="{8CD1A695-AEE9-44E0-A482-4B9519FFF3C2}" srcOrd="3" destOrd="0" presId="urn:microsoft.com/office/officeart/2005/8/layout/lProcess2"/>
    <dgm:cxn modelId="{DDEADCEC-F324-478A-BE0F-A99150CC858F}" type="presParOf" srcId="{F6D6847D-5433-440C-BA0E-1A5350880102}" destId="{3CD42A70-EB37-4D6D-8DFE-CA32D2752A83}" srcOrd="4" destOrd="0" presId="urn:microsoft.com/office/officeart/2005/8/layout/lProcess2"/>
    <dgm:cxn modelId="{A50FAE16-2994-4835-BB8D-50C6DCC29170}" type="presParOf" srcId="{F6D6847D-5433-440C-BA0E-1A5350880102}" destId="{EF62CF3C-224B-4F35-B72E-3CEDC0610E75}" srcOrd="5" destOrd="0" presId="urn:microsoft.com/office/officeart/2005/8/layout/lProcess2"/>
    <dgm:cxn modelId="{C8E44352-0690-41B4-85C5-1CCC9A7246FB}" type="presParOf" srcId="{F6D6847D-5433-440C-BA0E-1A5350880102}" destId="{B25420D6-7BE3-4143-B5EC-BDA62544EA8A}" srcOrd="6" destOrd="0" presId="urn:microsoft.com/office/officeart/2005/8/layout/lProcess2"/>
    <dgm:cxn modelId="{6DD2F237-395E-4D43-BD65-3F76E2959EB1}" type="presParOf" srcId="{F6D6847D-5433-440C-BA0E-1A5350880102}" destId="{6A02D425-4F79-45AD-85BB-E1495CE418BA}" srcOrd="7" destOrd="0" presId="urn:microsoft.com/office/officeart/2005/8/layout/lProcess2"/>
    <dgm:cxn modelId="{59873103-F212-49D4-B0D8-F247709ABC4A}" type="presParOf" srcId="{F6D6847D-5433-440C-BA0E-1A5350880102}" destId="{9D5D127C-AF25-4FA2-908D-AE1EFED734F5}" srcOrd="8" destOrd="0" presId="urn:microsoft.com/office/officeart/2005/8/layout/lProcess2"/>
    <dgm:cxn modelId="{20685365-339E-4C78-BEA0-F3286B3C492C}" type="presParOf" srcId="{E10E2F26-6F73-41FB-B297-0E043D5ADFEA}" destId="{C4D0FB29-37A1-4268-B4A0-72B2803F9F78}" srcOrd="1" destOrd="0" presId="urn:microsoft.com/office/officeart/2005/8/layout/lProcess2"/>
    <dgm:cxn modelId="{B3062871-EB52-4055-97B6-A2135950E544}" type="presParOf" srcId="{E10E2F26-6F73-41FB-B297-0E043D5ADFEA}" destId="{67BA416D-41AA-4C85-9285-4713257BD9BB}" srcOrd="2" destOrd="0" presId="urn:microsoft.com/office/officeart/2005/8/layout/lProcess2"/>
    <dgm:cxn modelId="{CF5A1D41-F205-4EE3-83F9-35D69A1E68E9}" type="presParOf" srcId="{67BA416D-41AA-4C85-9285-4713257BD9BB}" destId="{E625F075-4566-481B-B0FF-988DE15A1CCC}" srcOrd="0" destOrd="0" presId="urn:microsoft.com/office/officeart/2005/8/layout/lProcess2"/>
    <dgm:cxn modelId="{5F63FC13-DE7F-4489-B41F-7C7886271EA9}" type="presParOf" srcId="{67BA416D-41AA-4C85-9285-4713257BD9BB}" destId="{A0903254-F027-4FF0-A30B-925AB85A89FE}" srcOrd="1" destOrd="0" presId="urn:microsoft.com/office/officeart/2005/8/layout/lProcess2"/>
    <dgm:cxn modelId="{32FEB3F5-2D2F-418A-9570-E946653626E0}" type="presParOf" srcId="{67BA416D-41AA-4C85-9285-4713257BD9BB}" destId="{E6E4CF3D-8A5A-4033-90AD-2582CA41C47B}" srcOrd="2" destOrd="0" presId="urn:microsoft.com/office/officeart/2005/8/layout/lProcess2"/>
    <dgm:cxn modelId="{7B843A26-FF8A-4297-BE1C-6D40F3F3BCB1}" type="presParOf" srcId="{E6E4CF3D-8A5A-4033-90AD-2582CA41C47B}" destId="{C73C2045-7EDD-4F6E-8E08-1F5F977F85B6}" srcOrd="0" destOrd="0" presId="urn:microsoft.com/office/officeart/2005/8/layout/lProcess2"/>
    <dgm:cxn modelId="{0C8249A4-195E-4C52-90FF-5C0E5174CCFD}" type="presParOf" srcId="{C73C2045-7EDD-4F6E-8E08-1F5F977F85B6}" destId="{E17E69A7-FE08-4FB4-A3A6-4513B6843950}" srcOrd="0" destOrd="0" presId="urn:microsoft.com/office/officeart/2005/8/layout/lProcess2"/>
    <dgm:cxn modelId="{CB782E81-E23A-4FC4-9C55-306DD2406F96}" type="presParOf" srcId="{C73C2045-7EDD-4F6E-8E08-1F5F977F85B6}" destId="{7D10FC91-1095-40A4-9FB5-8AFF190141F6}" srcOrd="1" destOrd="0" presId="urn:microsoft.com/office/officeart/2005/8/layout/lProcess2"/>
    <dgm:cxn modelId="{C4250265-7E51-49C9-8B68-667A7657EA15}" type="presParOf" srcId="{C73C2045-7EDD-4F6E-8E08-1F5F977F85B6}" destId="{4248B716-2EB1-4EE3-B6D1-63C278557D15}" srcOrd="2" destOrd="0" presId="urn:microsoft.com/office/officeart/2005/8/layout/lProcess2"/>
    <dgm:cxn modelId="{3F4D6973-9322-4B75-8050-97DD47AD97AF}" type="presParOf" srcId="{C73C2045-7EDD-4F6E-8E08-1F5F977F85B6}" destId="{F0F36F0F-F90F-4E5B-8B6B-45F269E146D3}" srcOrd="3" destOrd="0" presId="urn:microsoft.com/office/officeart/2005/8/layout/lProcess2"/>
    <dgm:cxn modelId="{EC9EC400-8428-4FF5-9AD6-B6FF4FAA890B}" type="presParOf" srcId="{C73C2045-7EDD-4F6E-8E08-1F5F977F85B6}" destId="{19E490CE-82AE-4B22-A6BA-288C83AE9DD9}" srcOrd="4" destOrd="0" presId="urn:microsoft.com/office/officeart/2005/8/layout/lProcess2"/>
    <dgm:cxn modelId="{C620BB2B-91F8-40BF-8B06-BF29057688B0}" type="presParOf" srcId="{C73C2045-7EDD-4F6E-8E08-1F5F977F85B6}" destId="{24BD1C46-C1C2-4231-BCD3-2A0A8D82C329}" srcOrd="5" destOrd="0" presId="urn:microsoft.com/office/officeart/2005/8/layout/lProcess2"/>
    <dgm:cxn modelId="{9D6CFA08-FFD6-4F83-9365-316A2DF1775D}" type="presParOf" srcId="{C73C2045-7EDD-4F6E-8E08-1F5F977F85B6}" destId="{800864B7-A68F-4AEA-B13F-972E8795ABD7}" srcOrd="6" destOrd="0" presId="urn:microsoft.com/office/officeart/2005/8/layout/lProcess2"/>
    <dgm:cxn modelId="{5744442A-C1D2-4681-B176-405B0F8FD1A5}" type="presParOf" srcId="{E10E2F26-6F73-41FB-B297-0E043D5ADFEA}" destId="{39A3B603-EDC2-4164-94A3-C34A01A2C5A4}" srcOrd="3" destOrd="0" presId="urn:microsoft.com/office/officeart/2005/8/layout/lProcess2"/>
    <dgm:cxn modelId="{F941D315-78ED-44B4-BBA8-E749CBF6B627}" type="presParOf" srcId="{E10E2F26-6F73-41FB-B297-0E043D5ADFEA}" destId="{8E2C3DAF-AFC2-433C-B867-1AE2DE0DBB01}" srcOrd="4" destOrd="0" presId="urn:microsoft.com/office/officeart/2005/8/layout/lProcess2"/>
    <dgm:cxn modelId="{C25CD83D-4570-45D6-A131-A8C80934D6FE}" type="presParOf" srcId="{8E2C3DAF-AFC2-433C-B867-1AE2DE0DBB01}" destId="{ED39DB24-94EC-4B23-B98E-57DFA31053F4}" srcOrd="0" destOrd="0" presId="urn:microsoft.com/office/officeart/2005/8/layout/lProcess2"/>
    <dgm:cxn modelId="{242A42BC-670F-4FBD-A4D7-6F8CFEDD8669}" type="presParOf" srcId="{8E2C3DAF-AFC2-433C-B867-1AE2DE0DBB01}" destId="{96784EC8-59FF-4C06-87E0-73642008465A}" srcOrd="1" destOrd="0" presId="urn:microsoft.com/office/officeart/2005/8/layout/lProcess2"/>
    <dgm:cxn modelId="{F079197B-751E-4557-A95F-BCB6D5C79510}" type="presParOf" srcId="{8E2C3DAF-AFC2-433C-B867-1AE2DE0DBB01}" destId="{14C800D9-B48C-4EEE-A5C4-F1E0A8650599}" srcOrd="2" destOrd="0" presId="urn:microsoft.com/office/officeart/2005/8/layout/lProcess2"/>
    <dgm:cxn modelId="{401D9D56-CA19-4CD3-B29E-9E70628F2F8F}" type="presParOf" srcId="{14C800D9-B48C-4EEE-A5C4-F1E0A8650599}" destId="{AF7908ED-2F1E-4B07-AFE1-021436D37D5F}" srcOrd="0" destOrd="0" presId="urn:microsoft.com/office/officeart/2005/8/layout/lProcess2"/>
    <dgm:cxn modelId="{BDB6FBC8-FAB6-4ECC-9EA0-2CAEEEB0D6BD}" type="presParOf" srcId="{AF7908ED-2F1E-4B07-AFE1-021436D37D5F}" destId="{63CC1854-630C-4059-970C-120F7359D5A0}" srcOrd="0" destOrd="0" presId="urn:microsoft.com/office/officeart/2005/8/layout/lProcess2"/>
    <dgm:cxn modelId="{C286F45E-D9F7-43E6-8918-BD9E11E81B8B}" type="presParOf" srcId="{AF7908ED-2F1E-4B07-AFE1-021436D37D5F}" destId="{DFE1222C-75A3-4F63-8378-A44202F3AB05}" srcOrd="1" destOrd="0" presId="urn:microsoft.com/office/officeart/2005/8/layout/lProcess2"/>
    <dgm:cxn modelId="{66B95AD9-2CEB-4C87-8939-ED99C37B75DA}" type="presParOf" srcId="{AF7908ED-2F1E-4B07-AFE1-021436D37D5F}" destId="{C5462E45-206B-4BAD-8A30-B53DBDB959C2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988338B-31F4-4376-84FE-88C7B1ED32B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25C99C6-0595-468A-AD11-00BFAC2E2273}">
      <dgm:prSet phldrT="[Текст]"/>
      <dgm:spPr/>
      <dgm:t>
        <a:bodyPr/>
        <a:lstStyle/>
        <a:p>
          <a:r>
            <a:rPr lang="ru-RU" dirty="0"/>
            <a:t>2023 год</a:t>
          </a:r>
        </a:p>
      </dgm:t>
    </dgm:pt>
    <dgm:pt modelId="{C140EA70-B95F-4D52-A1E0-5D554B08383C}" type="parTrans" cxnId="{BE74E432-8617-4611-911B-9D206DF82D87}">
      <dgm:prSet/>
      <dgm:spPr/>
      <dgm:t>
        <a:bodyPr/>
        <a:lstStyle/>
        <a:p>
          <a:endParaRPr lang="ru-RU"/>
        </a:p>
      </dgm:t>
    </dgm:pt>
    <dgm:pt modelId="{210500C6-FD67-4569-AF41-C501346559CC}" type="sibTrans" cxnId="{BE74E432-8617-4611-911B-9D206DF82D87}">
      <dgm:prSet/>
      <dgm:spPr/>
      <dgm:t>
        <a:bodyPr/>
        <a:lstStyle/>
        <a:p>
          <a:endParaRPr lang="ru-RU"/>
        </a:p>
      </dgm:t>
    </dgm:pt>
    <dgm:pt modelId="{241BA1FA-0139-4F81-B6E5-955F9E2753AB}">
      <dgm:prSet phldrT="[Текст]"/>
      <dgm:spPr/>
      <dgm:t>
        <a:bodyPr/>
        <a:lstStyle/>
        <a:p>
          <a:r>
            <a:rPr lang="ru-RU" dirty="0"/>
            <a:t>13,1 млн.руб.</a:t>
          </a:r>
        </a:p>
      </dgm:t>
    </dgm:pt>
    <dgm:pt modelId="{610207B0-43AD-4ECA-B1B2-736D269DF590}" type="parTrans" cxnId="{9257A62C-7B41-4E62-B75C-E865854B717E}">
      <dgm:prSet/>
      <dgm:spPr/>
      <dgm:t>
        <a:bodyPr/>
        <a:lstStyle/>
        <a:p>
          <a:endParaRPr lang="ru-RU"/>
        </a:p>
      </dgm:t>
    </dgm:pt>
    <dgm:pt modelId="{434ABD60-E6BB-42AA-A426-5CEF030856EC}" type="sibTrans" cxnId="{9257A62C-7B41-4E62-B75C-E865854B717E}">
      <dgm:prSet/>
      <dgm:spPr/>
      <dgm:t>
        <a:bodyPr/>
        <a:lstStyle/>
        <a:p>
          <a:endParaRPr lang="ru-RU"/>
        </a:p>
      </dgm:t>
    </dgm:pt>
    <dgm:pt modelId="{E6B67837-E08A-4376-AE02-DE776F95D953}" type="pres">
      <dgm:prSet presAssocID="{4988338B-31F4-4376-84FE-88C7B1ED32B0}" presName="CompostProcess" presStyleCnt="0">
        <dgm:presLayoutVars>
          <dgm:dir/>
          <dgm:resizeHandles val="exact"/>
        </dgm:presLayoutVars>
      </dgm:prSet>
      <dgm:spPr/>
    </dgm:pt>
    <dgm:pt modelId="{9D409C87-C95D-4A0D-B3CD-67530C6B07D2}" type="pres">
      <dgm:prSet presAssocID="{4988338B-31F4-4376-84FE-88C7B1ED32B0}" presName="arrow" presStyleLbl="bgShp" presStyleIdx="0" presStyleCnt="1"/>
      <dgm:spPr/>
    </dgm:pt>
    <dgm:pt modelId="{004996EC-FA4B-40DF-A0EF-C5151F293E5A}" type="pres">
      <dgm:prSet presAssocID="{4988338B-31F4-4376-84FE-88C7B1ED32B0}" presName="linearProcess" presStyleCnt="0"/>
      <dgm:spPr/>
    </dgm:pt>
    <dgm:pt modelId="{1255C449-93DB-4F10-9EAE-2A3421C1B85D}" type="pres">
      <dgm:prSet presAssocID="{225C99C6-0595-468A-AD11-00BFAC2E2273}" presName="textNode" presStyleLbl="node1" presStyleIdx="0" presStyleCnt="2" custScaleX="80972" custLinFactX="-865" custLinFactNeighborX="-100000" custLinFactNeighborY="-2051">
        <dgm:presLayoutVars>
          <dgm:bulletEnabled val="1"/>
        </dgm:presLayoutVars>
      </dgm:prSet>
      <dgm:spPr/>
    </dgm:pt>
    <dgm:pt modelId="{CF385D7B-CDB7-4E9F-BC1D-62957F97524C}" type="pres">
      <dgm:prSet presAssocID="{210500C6-FD67-4569-AF41-C501346559CC}" presName="sibTrans" presStyleCnt="0"/>
      <dgm:spPr/>
    </dgm:pt>
    <dgm:pt modelId="{279BD454-BBDA-4647-8EC4-B8CFCDD69299}" type="pres">
      <dgm:prSet presAssocID="{241BA1FA-0139-4F81-B6E5-955F9E2753AB}" presName="textNode" presStyleLbl="node1" presStyleIdx="1" presStyleCnt="2" custScaleX="85847" custLinFactNeighborX="-64444" custLinFactNeighborY="-3077">
        <dgm:presLayoutVars>
          <dgm:bulletEnabled val="1"/>
        </dgm:presLayoutVars>
      </dgm:prSet>
      <dgm:spPr/>
    </dgm:pt>
  </dgm:ptLst>
  <dgm:cxnLst>
    <dgm:cxn modelId="{0250F828-6337-4161-8547-BACF69643B70}" type="presOf" srcId="{4988338B-31F4-4376-84FE-88C7B1ED32B0}" destId="{E6B67837-E08A-4376-AE02-DE776F95D953}" srcOrd="0" destOrd="0" presId="urn:microsoft.com/office/officeart/2005/8/layout/hProcess9"/>
    <dgm:cxn modelId="{9257A62C-7B41-4E62-B75C-E865854B717E}" srcId="{4988338B-31F4-4376-84FE-88C7B1ED32B0}" destId="{241BA1FA-0139-4F81-B6E5-955F9E2753AB}" srcOrd="1" destOrd="0" parTransId="{610207B0-43AD-4ECA-B1B2-736D269DF590}" sibTransId="{434ABD60-E6BB-42AA-A426-5CEF030856EC}"/>
    <dgm:cxn modelId="{BE74E432-8617-4611-911B-9D206DF82D87}" srcId="{4988338B-31F4-4376-84FE-88C7B1ED32B0}" destId="{225C99C6-0595-468A-AD11-00BFAC2E2273}" srcOrd="0" destOrd="0" parTransId="{C140EA70-B95F-4D52-A1E0-5D554B08383C}" sibTransId="{210500C6-FD67-4569-AF41-C501346559CC}"/>
    <dgm:cxn modelId="{40822643-922E-469A-8C18-8D9D060424C8}" type="presOf" srcId="{225C99C6-0595-468A-AD11-00BFAC2E2273}" destId="{1255C449-93DB-4F10-9EAE-2A3421C1B85D}" srcOrd="0" destOrd="0" presId="urn:microsoft.com/office/officeart/2005/8/layout/hProcess9"/>
    <dgm:cxn modelId="{E6B74BA4-62E5-4FE5-9538-761F9EA3076C}" type="presOf" srcId="{241BA1FA-0139-4F81-B6E5-955F9E2753AB}" destId="{279BD454-BBDA-4647-8EC4-B8CFCDD69299}" srcOrd="0" destOrd="0" presId="urn:microsoft.com/office/officeart/2005/8/layout/hProcess9"/>
    <dgm:cxn modelId="{1D1EC948-B0A0-45C8-80CB-C4DB5E45A272}" type="presParOf" srcId="{E6B67837-E08A-4376-AE02-DE776F95D953}" destId="{9D409C87-C95D-4A0D-B3CD-67530C6B07D2}" srcOrd="0" destOrd="0" presId="urn:microsoft.com/office/officeart/2005/8/layout/hProcess9"/>
    <dgm:cxn modelId="{A8AB5B00-7DE9-44D7-9872-2419AC0E05CD}" type="presParOf" srcId="{E6B67837-E08A-4376-AE02-DE776F95D953}" destId="{004996EC-FA4B-40DF-A0EF-C5151F293E5A}" srcOrd="1" destOrd="0" presId="urn:microsoft.com/office/officeart/2005/8/layout/hProcess9"/>
    <dgm:cxn modelId="{2516D46D-B877-4663-9726-1DA440A49B55}" type="presParOf" srcId="{004996EC-FA4B-40DF-A0EF-C5151F293E5A}" destId="{1255C449-93DB-4F10-9EAE-2A3421C1B85D}" srcOrd="0" destOrd="0" presId="urn:microsoft.com/office/officeart/2005/8/layout/hProcess9"/>
    <dgm:cxn modelId="{30A0E7B5-C827-4ECD-9E9E-0EB04C8DC73B}" type="presParOf" srcId="{004996EC-FA4B-40DF-A0EF-C5151F293E5A}" destId="{CF385D7B-CDB7-4E9F-BC1D-62957F97524C}" srcOrd="1" destOrd="0" presId="urn:microsoft.com/office/officeart/2005/8/layout/hProcess9"/>
    <dgm:cxn modelId="{8E9A84E5-915F-4598-B4A6-E37BE0CD198B}" type="presParOf" srcId="{004996EC-FA4B-40DF-A0EF-C5151F293E5A}" destId="{279BD454-BBDA-4647-8EC4-B8CFCDD69299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45DFCA-ADE9-4380-AC2D-19F88B491840}">
      <dsp:nvSpPr>
        <dsp:cNvPr id="0" name=""/>
        <dsp:cNvSpPr/>
      </dsp:nvSpPr>
      <dsp:spPr>
        <a:xfrm>
          <a:off x="4106654" y="788384"/>
          <a:ext cx="1132010" cy="6558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32010" y="6558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A44013-FC07-4C08-97ED-3DC9427D03BA}">
      <dsp:nvSpPr>
        <dsp:cNvPr id="0" name=""/>
        <dsp:cNvSpPr/>
      </dsp:nvSpPr>
      <dsp:spPr>
        <a:xfrm>
          <a:off x="4106654" y="788384"/>
          <a:ext cx="2978583" cy="20130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2832"/>
              </a:lnTo>
              <a:lnTo>
                <a:pt x="2978583" y="1772832"/>
              </a:lnTo>
              <a:lnTo>
                <a:pt x="2978583" y="20130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A09651-0B1A-4B7E-B510-809DF0617A07}">
      <dsp:nvSpPr>
        <dsp:cNvPr id="0" name=""/>
        <dsp:cNvSpPr/>
      </dsp:nvSpPr>
      <dsp:spPr>
        <a:xfrm>
          <a:off x="4106654" y="788384"/>
          <a:ext cx="140457" cy="20130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2832"/>
              </a:lnTo>
              <a:lnTo>
                <a:pt x="140457" y="1772832"/>
              </a:lnTo>
              <a:lnTo>
                <a:pt x="140457" y="20130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9E7870-967B-41C9-A0D5-F61485DD639F}">
      <dsp:nvSpPr>
        <dsp:cNvPr id="0" name=""/>
        <dsp:cNvSpPr/>
      </dsp:nvSpPr>
      <dsp:spPr>
        <a:xfrm>
          <a:off x="1276673" y="788384"/>
          <a:ext cx="2829980" cy="2013067"/>
        </a:xfrm>
        <a:custGeom>
          <a:avLst/>
          <a:gdLst/>
          <a:ahLst/>
          <a:cxnLst/>
          <a:rect l="0" t="0" r="0" b="0"/>
          <a:pathLst>
            <a:path>
              <a:moveTo>
                <a:pt x="2829980" y="0"/>
              </a:moveTo>
              <a:lnTo>
                <a:pt x="2829980" y="1772832"/>
              </a:lnTo>
              <a:lnTo>
                <a:pt x="0" y="1772832"/>
              </a:lnTo>
              <a:lnTo>
                <a:pt x="0" y="20130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761EAC-1345-482B-95B4-47121D69C94F}">
      <dsp:nvSpPr>
        <dsp:cNvPr id="0" name=""/>
        <dsp:cNvSpPr/>
      </dsp:nvSpPr>
      <dsp:spPr>
        <a:xfrm>
          <a:off x="2962678" y="387421"/>
          <a:ext cx="2287953" cy="4009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Виды бюджетов</a:t>
          </a:r>
        </a:p>
      </dsp:txBody>
      <dsp:txXfrm>
        <a:off x="2962678" y="387421"/>
        <a:ext cx="2287953" cy="400963"/>
      </dsp:txXfrm>
    </dsp:sp>
    <dsp:sp modelId="{C06EB584-BABB-4874-83BE-FC6CB282987B}">
      <dsp:nvSpPr>
        <dsp:cNvPr id="0" name=""/>
        <dsp:cNvSpPr/>
      </dsp:nvSpPr>
      <dsp:spPr>
        <a:xfrm>
          <a:off x="384" y="2801452"/>
          <a:ext cx="2552578" cy="12273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Российской Федерации федеральный бюджет </a:t>
          </a:r>
          <a:r>
            <a:rPr lang="ru-RU" sz="1400" kern="1200"/>
            <a:t>бюджеты государственных </a:t>
          </a:r>
          <a:r>
            <a:rPr lang="ru-RU" sz="1400" kern="1200" dirty="0"/>
            <a:t>внебюджетных фондов РФ</a:t>
          </a:r>
        </a:p>
      </dsp:txBody>
      <dsp:txXfrm>
        <a:off x="384" y="2801452"/>
        <a:ext cx="2552578" cy="1227326"/>
      </dsp:txXfrm>
    </dsp:sp>
    <dsp:sp modelId="{2C7ED2C9-0B3E-4725-9521-E492516456A2}">
      <dsp:nvSpPr>
        <dsp:cNvPr id="0" name=""/>
        <dsp:cNvSpPr/>
      </dsp:nvSpPr>
      <dsp:spPr>
        <a:xfrm>
          <a:off x="3033433" y="2801452"/>
          <a:ext cx="2427358" cy="11439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Субъектов РФ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 региональные бюджеты бюджеты территориальных фондов обязательного медицинского страхования</a:t>
          </a:r>
        </a:p>
      </dsp:txBody>
      <dsp:txXfrm>
        <a:off x="3033433" y="2801452"/>
        <a:ext cx="2427358" cy="1143976"/>
      </dsp:txXfrm>
    </dsp:sp>
    <dsp:sp modelId="{665A10AE-E2FF-4895-89FC-3436DD4487C9}">
      <dsp:nvSpPr>
        <dsp:cNvPr id="0" name=""/>
        <dsp:cNvSpPr/>
      </dsp:nvSpPr>
      <dsp:spPr>
        <a:xfrm>
          <a:off x="5941261" y="2801452"/>
          <a:ext cx="2287953" cy="11439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Муниципальные образования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местные бюджеты</a:t>
          </a:r>
        </a:p>
      </dsp:txBody>
      <dsp:txXfrm>
        <a:off x="5941261" y="2801452"/>
        <a:ext cx="2287953" cy="1143976"/>
      </dsp:txXfrm>
    </dsp:sp>
    <dsp:sp modelId="{DB694DCE-F6B3-4798-A0C6-8803F8D8D02B}">
      <dsp:nvSpPr>
        <dsp:cNvPr id="0" name=""/>
        <dsp:cNvSpPr/>
      </dsp:nvSpPr>
      <dsp:spPr>
        <a:xfrm>
          <a:off x="2950712" y="1117272"/>
          <a:ext cx="2287953" cy="6538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Бюджеты публично-правовых образований</a:t>
          </a:r>
        </a:p>
      </dsp:txBody>
      <dsp:txXfrm>
        <a:off x="2950712" y="1117272"/>
        <a:ext cx="2287953" cy="6538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18DAAD-6331-422A-B7A5-B6AC068C8C0B}">
      <dsp:nvSpPr>
        <dsp:cNvPr id="0" name=""/>
        <dsp:cNvSpPr/>
      </dsp:nvSpPr>
      <dsp:spPr>
        <a:xfrm>
          <a:off x="2203797" y="574951"/>
          <a:ext cx="3832717" cy="3832717"/>
        </a:xfrm>
        <a:prstGeom prst="blockArc">
          <a:avLst>
            <a:gd name="adj1" fmla="val 11880000"/>
            <a:gd name="adj2" fmla="val 1620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9C6D5B-BF2F-4C2D-B077-6059824EE110}">
      <dsp:nvSpPr>
        <dsp:cNvPr id="0" name=""/>
        <dsp:cNvSpPr/>
      </dsp:nvSpPr>
      <dsp:spPr>
        <a:xfrm>
          <a:off x="2203797" y="574951"/>
          <a:ext cx="3832717" cy="3832717"/>
        </a:xfrm>
        <a:prstGeom prst="blockArc">
          <a:avLst>
            <a:gd name="adj1" fmla="val 7560000"/>
            <a:gd name="adj2" fmla="val 1188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01E30C-B798-4EBE-B567-0D5F0B4385E1}">
      <dsp:nvSpPr>
        <dsp:cNvPr id="0" name=""/>
        <dsp:cNvSpPr/>
      </dsp:nvSpPr>
      <dsp:spPr>
        <a:xfrm>
          <a:off x="2203797" y="574951"/>
          <a:ext cx="3832717" cy="3832717"/>
        </a:xfrm>
        <a:prstGeom prst="blockArc">
          <a:avLst>
            <a:gd name="adj1" fmla="val 3240000"/>
            <a:gd name="adj2" fmla="val 756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690C8A-1A78-41CF-96D0-6B2C9DA9302F}">
      <dsp:nvSpPr>
        <dsp:cNvPr id="0" name=""/>
        <dsp:cNvSpPr/>
      </dsp:nvSpPr>
      <dsp:spPr>
        <a:xfrm>
          <a:off x="2203797" y="574951"/>
          <a:ext cx="3832717" cy="3832717"/>
        </a:xfrm>
        <a:prstGeom prst="blockArc">
          <a:avLst>
            <a:gd name="adj1" fmla="val 20520000"/>
            <a:gd name="adj2" fmla="val 324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5B23D5-F10D-49CE-8998-63B8E2992F28}">
      <dsp:nvSpPr>
        <dsp:cNvPr id="0" name=""/>
        <dsp:cNvSpPr/>
      </dsp:nvSpPr>
      <dsp:spPr>
        <a:xfrm>
          <a:off x="2203797" y="574951"/>
          <a:ext cx="3832717" cy="3832717"/>
        </a:xfrm>
        <a:prstGeom prst="blockArc">
          <a:avLst>
            <a:gd name="adj1" fmla="val 16200000"/>
            <a:gd name="adj2" fmla="val 2052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8A919C-128B-404E-AFD5-2ED75FCCB9CF}">
      <dsp:nvSpPr>
        <dsp:cNvPr id="0" name=""/>
        <dsp:cNvSpPr/>
      </dsp:nvSpPr>
      <dsp:spPr>
        <a:xfrm>
          <a:off x="3238126" y="1609280"/>
          <a:ext cx="1764059" cy="17640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Участники бюджетного процесса</a:t>
          </a:r>
        </a:p>
      </dsp:txBody>
      <dsp:txXfrm>
        <a:off x="3496466" y="1867620"/>
        <a:ext cx="1247379" cy="1247379"/>
      </dsp:txXfrm>
    </dsp:sp>
    <dsp:sp modelId="{A5115C43-4850-4942-B9A0-B9088D66865B}">
      <dsp:nvSpPr>
        <dsp:cNvPr id="0" name=""/>
        <dsp:cNvSpPr/>
      </dsp:nvSpPr>
      <dsp:spPr>
        <a:xfrm>
          <a:off x="3345360" y="1985"/>
          <a:ext cx="1549590" cy="12348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Глава Еткульского муниципального района</a:t>
          </a:r>
        </a:p>
      </dsp:txBody>
      <dsp:txXfrm>
        <a:off x="3572292" y="182823"/>
        <a:ext cx="1095726" cy="873165"/>
      </dsp:txXfrm>
    </dsp:sp>
    <dsp:sp modelId="{0DD7373C-E432-4CB6-AE12-80CFB1172A66}">
      <dsp:nvSpPr>
        <dsp:cNvPr id="0" name=""/>
        <dsp:cNvSpPr/>
      </dsp:nvSpPr>
      <dsp:spPr>
        <a:xfrm>
          <a:off x="5160445" y="1295439"/>
          <a:ext cx="1479994" cy="12348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Собрание депутатов Еткульского муниципального района</a:t>
          </a:r>
        </a:p>
      </dsp:txBody>
      <dsp:txXfrm>
        <a:off x="5377185" y="1476277"/>
        <a:ext cx="1046514" cy="873165"/>
      </dsp:txXfrm>
    </dsp:sp>
    <dsp:sp modelId="{D083B34C-E9BA-45AB-B441-B178D209AFFC}">
      <dsp:nvSpPr>
        <dsp:cNvPr id="0" name=""/>
        <dsp:cNvSpPr/>
      </dsp:nvSpPr>
      <dsp:spPr>
        <a:xfrm>
          <a:off x="4381852" y="3388292"/>
          <a:ext cx="1677162" cy="12348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Финансовое управление администрации Еткульского муниципального района</a:t>
          </a:r>
        </a:p>
      </dsp:txBody>
      <dsp:txXfrm>
        <a:off x="4627467" y="3569130"/>
        <a:ext cx="1185932" cy="873165"/>
      </dsp:txXfrm>
    </dsp:sp>
    <dsp:sp modelId="{D5771C10-DDCB-44D5-8BCA-46F3053F9E37}">
      <dsp:nvSpPr>
        <dsp:cNvPr id="0" name=""/>
        <dsp:cNvSpPr/>
      </dsp:nvSpPr>
      <dsp:spPr>
        <a:xfrm>
          <a:off x="2170584" y="3388292"/>
          <a:ext cx="1698586" cy="12348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Учреждения, организации</a:t>
          </a:r>
        </a:p>
      </dsp:txBody>
      <dsp:txXfrm>
        <a:off x="2419336" y="3569130"/>
        <a:ext cx="1201082" cy="873165"/>
      </dsp:txXfrm>
    </dsp:sp>
    <dsp:sp modelId="{D7704CFF-41ED-4116-BA2B-52166632DA73}">
      <dsp:nvSpPr>
        <dsp:cNvPr id="0" name=""/>
        <dsp:cNvSpPr/>
      </dsp:nvSpPr>
      <dsp:spPr>
        <a:xfrm>
          <a:off x="1589159" y="1295439"/>
          <a:ext cx="1501419" cy="12348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Администрация Еткульского муниципального района</a:t>
          </a:r>
        </a:p>
      </dsp:txBody>
      <dsp:txXfrm>
        <a:off x="1809037" y="1476277"/>
        <a:ext cx="1061663" cy="8731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3AE593-0D8C-4A89-9DA2-73C552EFA052}">
      <dsp:nvSpPr>
        <dsp:cNvPr id="0" name=""/>
        <dsp:cNvSpPr/>
      </dsp:nvSpPr>
      <dsp:spPr>
        <a:xfrm rot="5400000">
          <a:off x="-145796" y="147808"/>
          <a:ext cx="971977" cy="6803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1</a:t>
          </a:r>
        </a:p>
      </dsp:txBody>
      <dsp:txXfrm rot="-5400000">
        <a:off x="1" y="342203"/>
        <a:ext cx="680384" cy="291593"/>
      </dsp:txXfrm>
    </dsp:sp>
    <dsp:sp modelId="{9C1A6C84-8EE9-41B3-ABE8-DAC3E0BD3F8C}">
      <dsp:nvSpPr>
        <dsp:cNvPr id="0" name=""/>
        <dsp:cNvSpPr/>
      </dsp:nvSpPr>
      <dsp:spPr>
        <a:xfrm rot="5400000">
          <a:off x="4129360" y="-3439973"/>
          <a:ext cx="631785" cy="75492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400" kern="1200" dirty="0"/>
            <a:t>Составление проекта бюджета</a:t>
          </a:r>
        </a:p>
      </dsp:txBody>
      <dsp:txXfrm rot="-5400000">
        <a:off x="670646" y="49582"/>
        <a:ext cx="7518374" cy="570103"/>
      </dsp:txXfrm>
    </dsp:sp>
    <dsp:sp modelId="{16EB87D1-7107-4FAB-9C4F-054887FE8773}">
      <dsp:nvSpPr>
        <dsp:cNvPr id="0" name=""/>
        <dsp:cNvSpPr/>
      </dsp:nvSpPr>
      <dsp:spPr>
        <a:xfrm rot="5400000">
          <a:off x="-145796" y="1001167"/>
          <a:ext cx="971977" cy="6803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2</a:t>
          </a:r>
        </a:p>
      </dsp:txBody>
      <dsp:txXfrm rot="-5400000">
        <a:off x="1" y="1195562"/>
        <a:ext cx="680384" cy="291593"/>
      </dsp:txXfrm>
    </dsp:sp>
    <dsp:sp modelId="{52519CB0-D228-411E-8AEE-1FE22D9DC012}">
      <dsp:nvSpPr>
        <dsp:cNvPr id="0" name=""/>
        <dsp:cNvSpPr/>
      </dsp:nvSpPr>
      <dsp:spPr>
        <a:xfrm rot="5400000">
          <a:off x="4139099" y="-2603344"/>
          <a:ext cx="631785" cy="75492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400" kern="1200" dirty="0"/>
            <a:t>Рассмотрение и утверждение бюджета</a:t>
          </a:r>
        </a:p>
      </dsp:txBody>
      <dsp:txXfrm rot="-5400000">
        <a:off x="680385" y="886211"/>
        <a:ext cx="7518374" cy="570103"/>
      </dsp:txXfrm>
    </dsp:sp>
    <dsp:sp modelId="{D7D853B4-A0A5-49BC-9D66-AAE9B8AE9493}">
      <dsp:nvSpPr>
        <dsp:cNvPr id="0" name=""/>
        <dsp:cNvSpPr/>
      </dsp:nvSpPr>
      <dsp:spPr>
        <a:xfrm rot="5400000">
          <a:off x="-145796" y="1854526"/>
          <a:ext cx="971977" cy="6803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3</a:t>
          </a:r>
        </a:p>
      </dsp:txBody>
      <dsp:txXfrm rot="-5400000">
        <a:off x="1" y="2048921"/>
        <a:ext cx="680384" cy="291593"/>
      </dsp:txXfrm>
    </dsp:sp>
    <dsp:sp modelId="{ED2BBE2D-CF61-43F4-B317-CB5735E36E12}">
      <dsp:nvSpPr>
        <dsp:cNvPr id="0" name=""/>
        <dsp:cNvSpPr/>
      </dsp:nvSpPr>
      <dsp:spPr>
        <a:xfrm rot="5400000">
          <a:off x="4139099" y="-1749985"/>
          <a:ext cx="631785" cy="75492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400" kern="1200" dirty="0"/>
            <a:t>Исполнение бюджета</a:t>
          </a:r>
        </a:p>
      </dsp:txBody>
      <dsp:txXfrm rot="-5400000">
        <a:off x="680385" y="1739570"/>
        <a:ext cx="7518374" cy="570103"/>
      </dsp:txXfrm>
    </dsp:sp>
    <dsp:sp modelId="{2C7156E5-44AF-48EA-8881-2D4812B0BDF5}">
      <dsp:nvSpPr>
        <dsp:cNvPr id="0" name=""/>
        <dsp:cNvSpPr/>
      </dsp:nvSpPr>
      <dsp:spPr>
        <a:xfrm rot="5400000">
          <a:off x="-145796" y="2707885"/>
          <a:ext cx="971977" cy="6803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4</a:t>
          </a:r>
        </a:p>
      </dsp:txBody>
      <dsp:txXfrm rot="-5400000">
        <a:off x="1" y="2902280"/>
        <a:ext cx="680384" cy="291593"/>
      </dsp:txXfrm>
    </dsp:sp>
    <dsp:sp modelId="{16091A52-AE3C-4AD1-A78E-F3BDC1237206}">
      <dsp:nvSpPr>
        <dsp:cNvPr id="0" name=""/>
        <dsp:cNvSpPr/>
      </dsp:nvSpPr>
      <dsp:spPr>
        <a:xfrm rot="5400000">
          <a:off x="4139099" y="-896626"/>
          <a:ext cx="631785" cy="75492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400" kern="1200" dirty="0"/>
            <a:t>Утверждение бюджетной отчетности</a:t>
          </a:r>
        </a:p>
      </dsp:txBody>
      <dsp:txXfrm rot="-5400000">
        <a:off x="680385" y="2592929"/>
        <a:ext cx="7518374" cy="570103"/>
      </dsp:txXfrm>
    </dsp:sp>
    <dsp:sp modelId="{87127F3C-FDE8-4DBA-8E4C-339DE8BBAF2B}">
      <dsp:nvSpPr>
        <dsp:cNvPr id="0" name=""/>
        <dsp:cNvSpPr/>
      </dsp:nvSpPr>
      <dsp:spPr>
        <a:xfrm rot="5400000">
          <a:off x="-145796" y="3561243"/>
          <a:ext cx="971977" cy="6803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5</a:t>
          </a:r>
        </a:p>
      </dsp:txBody>
      <dsp:txXfrm rot="-5400000">
        <a:off x="1" y="3755638"/>
        <a:ext cx="680384" cy="291593"/>
      </dsp:txXfrm>
    </dsp:sp>
    <dsp:sp modelId="{6320276E-9C3D-4C83-8D5C-0CC8067E797D}">
      <dsp:nvSpPr>
        <dsp:cNvPr id="0" name=""/>
        <dsp:cNvSpPr/>
      </dsp:nvSpPr>
      <dsp:spPr>
        <a:xfrm rot="5400000">
          <a:off x="4139099" y="-43267"/>
          <a:ext cx="631785" cy="75492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3200" kern="1200" dirty="0"/>
            <a:t> </a:t>
          </a:r>
          <a:r>
            <a:rPr lang="ru-RU" sz="2400" kern="1200" dirty="0"/>
            <a:t>Контроль за исполнением бюджета</a:t>
          </a:r>
        </a:p>
      </dsp:txBody>
      <dsp:txXfrm rot="-5400000">
        <a:off x="680385" y="3446288"/>
        <a:ext cx="7518374" cy="5701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47E694-8C38-4773-8639-CA291EF3E9B6}">
      <dsp:nvSpPr>
        <dsp:cNvPr id="0" name=""/>
        <dsp:cNvSpPr/>
      </dsp:nvSpPr>
      <dsp:spPr>
        <a:xfrm>
          <a:off x="6088874" y="3007515"/>
          <a:ext cx="91440" cy="3674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836"/>
              </a:lnTo>
              <a:lnTo>
                <a:pt x="96156" y="216836"/>
              </a:lnTo>
              <a:lnTo>
                <a:pt x="96156" y="3674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0ABF69-1EEF-44EC-B79E-F636874368C6}">
      <dsp:nvSpPr>
        <dsp:cNvPr id="0" name=""/>
        <dsp:cNvSpPr/>
      </dsp:nvSpPr>
      <dsp:spPr>
        <a:xfrm>
          <a:off x="4122155" y="1295536"/>
          <a:ext cx="2012438" cy="4727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190"/>
              </a:lnTo>
              <a:lnTo>
                <a:pt x="2012438" y="322190"/>
              </a:lnTo>
              <a:lnTo>
                <a:pt x="2012438" y="4727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26DED4-36F1-4DE3-B868-505251F08E38}">
      <dsp:nvSpPr>
        <dsp:cNvPr id="0" name=""/>
        <dsp:cNvSpPr/>
      </dsp:nvSpPr>
      <dsp:spPr>
        <a:xfrm>
          <a:off x="1843576" y="3082562"/>
          <a:ext cx="123531" cy="267106"/>
        </a:xfrm>
        <a:custGeom>
          <a:avLst/>
          <a:gdLst/>
          <a:ahLst/>
          <a:cxnLst/>
          <a:rect l="0" t="0" r="0" b="0"/>
          <a:pathLst>
            <a:path>
              <a:moveTo>
                <a:pt x="123531" y="0"/>
              </a:moveTo>
              <a:lnTo>
                <a:pt x="123531" y="116509"/>
              </a:lnTo>
              <a:lnTo>
                <a:pt x="0" y="116509"/>
              </a:lnTo>
              <a:lnTo>
                <a:pt x="0" y="26710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2F90E5-C276-45FD-B2B4-45AF223A1863}">
      <dsp:nvSpPr>
        <dsp:cNvPr id="0" name=""/>
        <dsp:cNvSpPr/>
      </dsp:nvSpPr>
      <dsp:spPr>
        <a:xfrm>
          <a:off x="1967107" y="1295536"/>
          <a:ext cx="2155047" cy="472786"/>
        </a:xfrm>
        <a:custGeom>
          <a:avLst/>
          <a:gdLst/>
          <a:ahLst/>
          <a:cxnLst/>
          <a:rect l="0" t="0" r="0" b="0"/>
          <a:pathLst>
            <a:path>
              <a:moveTo>
                <a:pt x="2155047" y="0"/>
              </a:moveTo>
              <a:lnTo>
                <a:pt x="2155047" y="322190"/>
              </a:lnTo>
              <a:lnTo>
                <a:pt x="0" y="322190"/>
              </a:lnTo>
              <a:lnTo>
                <a:pt x="0" y="4727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EAA98A-7C5B-46A7-8E22-84A913997E48}">
      <dsp:nvSpPr>
        <dsp:cNvPr id="0" name=""/>
        <dsp:cNvSpPr/>
      </dsp:nvSpPr>
      <dsp:spPr>
        <a:xfrm>
          <a:off x="2364608" y="1582"/>
          <a:ext cx="3515093" cy="12939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3313D3-6647-4AE0-8E23-76249A730021}">
      <dsp:nvSpPr>
        <dsp:cNvPr id="0" name=""/>
        <dsp:cNvSpPr/>
      </dsp:nvSpPr>
      <dsp:spPr>
        <a:xfrm>
          <a:off x="2545233" y="173176"/>
          <a:ext cx="3515093" cy="12939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Бюджет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(форма образования и расходования денежных средств, предназначенных для финансового обеспечения задач и функций местного самоуправления)</a:t>
          </a:r>
        </a:p>
      </dsp:txBody>
      <dsp:txXfrm>
        <a:off x="2583132" y="211075"/>
        <a:ext cx="3439295" cy="1218156"/>
      </dsp:txXfrm>
    </dsp:sp>
    <dsp:sp modelId="{4144F762-EC81-403E-88AA-F64F5CEA3F2D}">
      <dsp:nvSpPr>
        <dsp:cNvPr id="0" name=""/>
        <dsp:cNvSpPr/>
      </dsp:nvSpPr>
      <dsp:spPr>
        <a:xfrm>
          <a:off x="220151" y="1768323"/>
          <a:ext cx="3493911" cy="13142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1581C2-E5A2-497D-879B-4A20A2BE44A7}">
      <dsp:nvSpPr>
        <dsp:cNvPr id="0" name=""/>
        <dsp:cNvSpPr/>
      </dsp:nvSpPr>
      <dsp:spPr>
        <a:xfrm>
          <a:off x="400777" y="1939917"/>
          <a:ext cx="3493911" cy="13142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Доходы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(поступающие в бюджет денежные средства, за исключением средств, являющихся источниками финансирования дефицита бюджета)</a:t>
          </a:r>
        </a:p>
      </dsp:txBody>
      <dsp:txXfrm>
        <a:off x="439270" y="1978410"/>
        <a:ext cx="3416925" cy="1237252"/>
      </dsp:txXfrm>
    </dsp:sp>
    <dsp:sp modelId="{19AFC807-9A62-424E-8D04-B5179AD1B443}">
      <dsp:nvSpPr>
        <dsp:cNvPr id="0" name=""/>
        <dsp:cNvSpPr/>
      </dsp:nvSpPr>
      <dsp:spPr>
        <a:xfrm>
          <a:off x="-98714" y="3349668"/>
          <a:ext cx="3884582" cy="14325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4C4727-9075-47BF-B0A1-082B6BF1ABA4}">
      <dsp:nvSpPr>
        <dsp:cNvPr id="0" name=""/>
        <dsp:cNvSpPr/>
      </dsp:nvSpPr>
      <dsp:spPr>
        <a:xfrm>
          <a:off x="81910" y="3521262"/>
          <a:ext cx="3884582" cy="14325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Профицит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Принимается решение как использовать избыточные доходы (например: накапливать резервы, остатки, погашать долг)</a:t>
          </a:r>
        </a:p>
      </dsp:txBody>
      <dsp:txXfrm>
        <a:off x="123868" y="3563220"/>
        <a:ext cx="3800666" cy="1348621"/>
      </dsp:txXfrm>
    </dsp:sp>
    <dsp:sp modelId="{32E13117-E187-443B-81A4-E5BB96320708}">
      <dsp:nvSpPr>
        <dsp:cNvPr id="0" name=""/>
        <dsp:cNvSpPr/>
      </dsp:nvSpPr>
      <dsp:spPr>
        <a:xfrm>
          <a:off x="4245029" y="1768323"/>
          <a:ext cx="3779128" cy="12391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951146-1AE9-4D32-9DCA-34E90129B11D}">
      <dsp:nvSpPr>
        <dsp:cNvPr id="0" name=""/>
        <dsp:cNvSpPr/>
      </dsp:nvSpPr>
      <dsp:spPr>
        <a:xfrm>
          <a:off x="4425655" y="1939917"/>
          <a:ext cx="3779128" cy="12391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Расходы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(выплачиваемые из бюджета денежные средства, за исключением средств, являющихся источниками финансирования дефицита бюджета)</a:t>
          </a:r>
        </a:p>
      </dsp:txBody>
      <dsp:txXfrm>
        <a:off x="4461950" y="1976212"/>
        <a:ext cx="3706538" cy="1166602"/>
      </dsp:txXfrm>
    </dsp:sp>
    <dsp:sp modelId="{AA9B1029-D08A-463C-92AA-2B30F1519421}">
      <dsp:nvSpPr>
        <dsp:cNvPr id="0" name=""/>
        <dsp:cNvSpPr/>
      </dsp:nvSpPr>
      <dsp:spPr>
        <a:xfrm>
          <a:off x="4321086" y="3374948"/>
          <a:ext cx="3727888" cy="14896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D50DF0-2ABA-4CC4-85F4-90C8D0457AD1}">
      <dsp:nvSpPr>
        <dsp:cNvPr id="0" name=""/>
        <dsp:cNvSpPr/>
      </dsp:nvSpPr>
      <dsp:spPr>
        <a:xfrm>
          <a:off x="4501711" y="3546542"/>
          <a:ext cx="3727888" cy="14896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Дефицит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Принимается решение как покрывать дефицит (например: использовать имеющиеся накопления, остатки, взять в долг)</a:t>
          </a:r>
        </a:p>
      </dsp:txBody>
      <dsp:txXfrm>
        <a:off x="4545341" y="3590172"/>
        <a:ext cx="3640628" cy="14023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53AC18-6115-4328-B641-079AAAF7864F}">
      <dsp:nvSpPr>
        <dsp:cNvPr id="0" name=""/>
        <dsp:cNvSpPr/>
      </dsp:nvSpPr>
      <dsp:spPr>
        <a:xfrm>
          <a:off x="0" y="0"/>
          <a:ext cx="2611933" cy="487362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Налоги</a:t>
          </a:r>
        </a:p>
      </dsp:txBody>
      <dsp:txXfrm>
        <a:off x="0" y="0"/>
        <a:ext cx="2611933" cy="1462087"/>
      </dsp:txXfrm>
    </dsp:sp>
    <dsp:sp modelId="{F8FAF8F6-1C81-4FB5-81DB-BE56887AF499}">
      <dsp:nvSpPr>
        <dsp:cNvPr id="0" name=""/>
        <dsp:cNvSpPr/>
      </dsp:nvSpPr>
      <dsp:spPr>
        <a:xfrm>
          <a:off x="298368" y="1263582"/>
          <a:ext cx="2089546" cy="5321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Налог на доходы физических лиц</a:t>
          </a:r>
        </a:p>
      </dsp:txBody>
      <dsp:txXfrm>
        <a:off x="313953" y="1279167"/>
        <a:ext cx="2058376" cy="500930"/>
      </dsp:txXfrm>
    </dsp:sp>
    <dsp:sp modelId="{66640FF5-EC5C-450F-9162-25B1B1598998}">
      <dsp:nvSpPr>
        <dsp:cNvPr id="0" name=""/>
        <dsp:cNvSpPr/>
      </dsp:nvSpPr>
      <dsp:spPr>
        <a:xfrm>
          <a:off x="298368" y="2037669"/>
          <a:ext cx="2089546" cy="5874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Налог на добычу полезных ископаемых</a:t>
          </a:r>
        </a:p>
      </dsp:txBody>
      <dsp:txXfrm>
        <a:off x="315574" y="2054875"/>
        <a:ext cx="2055134" cy="553053"/>
      </dsp:txXfrm>
    </dsp:sp>
    <dsp:sp modelId="{3CD42A70-EB37-4D6D-8DFE-CA32D2752A83}">
      <dsp:nvSpPr>
        <dsp:cNvPr id="0" name=""/>
        <dsp:cNvSpPr/>
      </dsp:nvSpPr>
      <dsp:spPr>
        <a:xfrm>
          <a:off x="262197" y="2747062"/>
          <a:ext cx="2089546" cy="5321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Налог, взимаемый в связи с применением упрощенной системы налогообложения</a:t>
          </a:r>
        </a:p>
      </dsp:txBody>
      <dsp:txXfrm>
        <a:off x="277782" y="2762647"/>
        <a:ext cx="2058376" cy="500930"/>
      </dsp:txXfrm>
    </dsp:sp>
    <dsp:sp modelId="{B25420D6-7BE3-4143-B5EC-BDA62544EA8A}">
      <dsp:nvSpPr>
        <dsp:cNvPr id="0" name=""/>
        <dsp:cNvSpPr/>
      </dsp:nvSpPr>
      <dsp:spPr>
        <a:xfrm>
          <a:off x="298368" y="3468922"/>
          <a:ext cx="2089546" cy="6532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Акцизы</a:t>
          </a:r>
        </a:p>
      </dsp:txBody>
      <dsp:txXfrm>
        <a:off x="317502" y="3488056"/>
        <a:ext cx="2051278" cy="615002"/>
      </dsp:txXfrm>
    </dsp:sp>
    <dsp:sp modelId="{9D5D127C-AF25-4FA2-908D-AE1EFED734F5}">
      <dsp:nvSpPr>
        <dsp:cNvPr id="0" name=""/>
        <dsp:cNvSpPr/>
      </dsp:nvSpPr>
      <dsp:spPr>
        <a:xfrm>
          <a:off x="298368" y="4201713"/>
          <a:ext cx="2089546" cy="5321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другие</a:t>
          </a:r>
        </a:p>
      </dsp:txBody>
      <dsp:txXfrm>
        <a:off x="313953" y="4217298"/>
        <a:ext cx="2058376" cy="500930"/>
      </dsp:txXfrm>
    </dsp:sp>
    <dsp:sp modelId="{E625F075-4566-481B-B0FF-988DE15A1CCC}">
      <dsp:nvSpPr>
        <dsp:cNvPr id="0" name=""/>
        <dsp:cNvSpPr/>
      </dsp:nvSpPr>
      <dsp:spPr>
        <a:xfrm>
          <a:off x="2808833" y="0"/>
          <a:ext cx="2611933" cy="487362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Неналоговые доходы</a:t>
          </a:r>
        </a:p>
      </dsp:txBody>
      <dsp:txXfrm>
        <a:off x="2808833" y="0"/>
        <a:ext cx="2611933" cy="1462087"/>
      </dsp:txXfrm>
    </dsp:sp>
    <dsp:sp modelId="{E17E69A7-FE08-4FB4-A3A6-4513B6843950}">
      <dsp:nvSpPr>
        <dsp:cNvPr id="0" name=""/>
        <dsp:cNvSpPr/>
      </dsp:nvSpPr>
      <dsp:spPr>
        <a:xfrm>
          <a:off x="3070026" y="1462206"/>
          <a:ext cx="2089546" cy="7099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Доходы от продажи материальных и нематериальных активов</a:t>
          </a:r>
        </a:p>
      </dsp:txBody>
      <dsp:txXfrm>
        <a:off x="3090821" y="1483001"/>
        <a:ext cx="2047956" cy="668393"/>
      </dsp:txXfrm>
    </dsp:sp>
    <dsp:sp modelId="{4248B716-2EB1-4EE3-B6D1-63C278557D15}">
      <dsp:nvSpPr>
        <dsp:cNvPr id="0" name=""/>
        <dsp:cNvSpPr/>
      </dsp:nvSpPr>
      <dsp:spPr>
        <a:xfrm>
          <a:off x="3070026" y="2281418"/>
          <a:ext cx="2089546" cy="7099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Доходы от использования имущества, находящегося в  муниципальной собственности (аренда земли , аренда имущества)</a:t>
          </a:r>
        </a:p>
      </dsp:txBody>
      <dsp:txXfrm>
        <a:off x="3090821" y="2302213"/>
        <a:ext cx="2047956" cy="668393"/>
      </dsp:txXfrm>
    </dsp:sp>
    <dsp:sp modelId="{19E490CE-82AE-4B22-A6BA-288C83AE9DD9}">
      <dsp:nvSpPr>
        <dsp:cNvPr id="0" name=""/>
        <dsp:cNvSpPr/>
      </dsp:nvSpPr>
      <dsp:spPr>
        <a:xfrm>
          <a:off x="3070026" y="3100629"/>
          <a:ext cx="2089546" cy="7099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Штрафы</a:t>
          </a:r>
        </a:p>
      </dsp:txBody>
      <dsp:txXfrm>
        <a:off x="3090821" y="3121424"/>
        <a:ext cx="2047956" cy="668393"/>
      </dsp:txXfrm>
    </dsp:sp>
    <dsp:sp modelId="{800864B7-A68F-4AEA-B13F-972E8795ABD7}">
      <dsp:nvSpPr>
        <dsp:cNvPr id="0" name=""/>
        <dsp:cNvSpPr/>
      </dsp:nvSpPr>
      <dsp:spPr>
        <a:xfrm>
          <a:off x="3070026" y="3919841"/>
          <a:ext cx="2089546" cy="7099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другие</a:t>
          </a:r>
        </a:p>
      </dsp:txBody>
      <dsp:txXfrm>
        <a:off x="3090821" y="3940636"/>
        <a:ext cx="2047956" cy="668393"/>
      </dsp:txXfrm>
    </dsp:sp>
    <dsp:sp modelId="{ED39DB24-94EC-4B23-B98E-57DFA31053F4}">
      <dsp:nvSpPr>
        <dsp:cNvPr id="0" name=""/>
        <dsp:cNvSpPr/>
      </dsp:nvSpPr>
      <dsp:spPr>
        <a:xfrm>
          <a:off x="5616661" y="0"/>
          <a:ext cx="2611933" cy="487362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Федеральные и областные средства</a:t>
          </a:r>
        </a:p>
      </dsp:txBody>
      <dsp:txXfrm>
        <a:off x="5616661" y="0"/>
        <a:ext cx="2611933" cy="1462087"/>
      </dsp:txXfrm>
    </dsp:sp>
    <dsp:sp modelId="{63CC1854-630C-4059-970C-120F7359D5A0}">
      <dsp:nvSpPr>
        <dsp:cNvPr id="0" name=""/>
        <dsp:cNvSpPr/>
      </dsp:nvSpPr>
      <dsp:spPr>
        <a:xfrm>
          <a:off x="5877855" y="1463515"/>
          <a:ext cx="2089546" cy="1469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Перечисления из федерального бюджета (программы)</a:t>
          </a:r>
        </a:p>
      </dsp:txBody>
      <dsp:txXfrm>
        <a:off x="5920894" y="1506554"/>
        <a:ext cx="2003468" cy="1383386"/>
      </dsp:txXfrm>
    </dsp:sp>
    <dsp:sp modelId="{C5462E45-206B-4BAD-8A30-B53DBDB959C2}">
      <dsp:nvSpPr>
        <dsp:cNvPr id="0" name=""/>
        <dsp:cNvSpPr/>
      </dsp:nvSpPr>
      <dsp:spPr>
        <a:xfrm>
          <a:off x="5877855" y="3159051"/>
          <a:ext cx="2089546" cy="1469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Перечисления из областного бюджета (дотации, субсидии, субвенции)</a:t>
          </a:r>
        </a:p>
      </dsp:txBody>
      <dsp:txXfrm>
        <a:off x="5920894" y="3202090"/>
        <a:ext cx="2003468" cy="138338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409C87-C95D-4A0D-B3CD-67530C6B07D2}">
      <dsp:nvSpPr>
        <dsp:cNvPr id="0" name=""/>
        <dsp:cNvSpPr/>
      </dsp:nvSpPr>
      <dsp:spPr>
        <a:xfrm>
          <a:off x="617219" y="0"/>
          <a:ext cx="6995160" cy="222885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55C449-93DB-4F10-9EAE-2A3421C1B85D}">
      <dsp:nvSpPr>
        <dsp:cNvPr id="0" name=""/>
        <dsp:cNvSpPr/>
      </dsp:nvSpPr>
      <dsp:spPr>
        <a:xfrm>
          <a:off x="971286" y="650369"/>
          <a:ext cx="2427294" cy="8915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2023 год</a:t>
          </a:r>
        </a:p>
      </dsp:txBody>
      <dsp:txXfrm>
        <a:off x="1014807" y="693890"/>
        <a:ext cx="2340252" cy="804498"/>
      </dsp:txXfrm>
    </dsp:sp>
    <dsp:sp modelId="{279BD454-BBDA-4647-8EC4-B8CFCDD69299}">
      <dsp:nvSpPr>
        <dsp:cNvPr id="0" name=""/>
        <dsp:cNvSpPr/>
      </dsp:nvSpPr>
      <dsp:spPr>
        <a:xfrm>
          <a:off x="3982296" y="641222"/>
          <a:ext cx="2573432" cy="8915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13,1 млн.руб.</a:t>
          </a:r>
        </a:p>
      </dsp:txBody>
      <dsp:txXfrm>
        <a:off x="4025817" y="684743"/>
        <a:ext cx="2486390" cy="8044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018B9C-4659-4B00-9D5D-E265848337BD}" type="datetimeFigureOut">
              <a:rPr lang="ru-RU" smtClean="0"/>
              <a:pPr/>
              <a:t>28.12.2022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BEA11-CB91-4D3D-8BD8-6B2453C32C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233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>
            <a:extLst>
              <a:ext uri="{FF2B5EF4-FFF2-40B4-BE49-F238E27FC236}">
                <a16:creationId xmlns:a16="http://schemas.microsoft.com/office/drawing/2014/main" id="{890D9FEA-15DD-4A87-B985-D5FB6CEC514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>
            <a:extLst>
              <a:ext uri="{FF2B5EF4-FFF2-40B4-BE49-F238E27FC236}">
                <a16:creationId xmlns:a16="http://schemas.microsoft.com/office/drawing/2014/main" id="{369E32C1-DA9E-4DC6-8402-0DC5CEFD772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3556" name="Номер слайда 3">
            <a:extLst>
              <a:ext uri="{FF2B5EF4-FFF2-40B4-BE49-F238E27FC236}">
                <a16:creationId xmlns:a16="http://schemas.microsoft.com/office/drawing/2014/main" id="{4F284BB0-989D-46E5-AC0B-F83D9743F8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AA62415-B21C-473F-959D-C995FF28BEB2}" type="slidenum">
              <a:rPr lang="ru-RU" altLang="ru-RU"/>
              <a:pPr/>
              <a:t>15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>
            <a:extLst>
              <a:ext uri="{FF2B5EF4-FFF2-40B4-BE49-F238E27FC236}">
                <a16:creationId xmlns:a16="http://schemas.microsoft.com/office/drawing/2014/main" id="{56F4060A-7AF6-4921-A744-12EBF923C50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>
            <a:extLst>
              <a:ext uri="{FF2B5EF4-FFF2-40B4-BE49-F238E27FC236}">
                <a16:creationId xmlns:a16="http://schemas.microsoft.com/office/drawing/2014/main" id="{CB6AC4B8-58EF-4C6B-8105-8F78D87500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4580" name="Номер слайда 3">
            <a:extLst>
              <a:ext uri="{FF2B5EF4-FFF2-40B4-BE49-F238E27FC236}">
                <a16:creationId xmlns:a16="http://schemas.microsoft.com/office/drawing/2014/main" id="{BF7ED2D0-27E7-407A-ABB7-6106529E00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DE3B88B-F321-4D98-8FC8-B53DC90AE035}" type="slidenum">
              <a:rPr lang="ru-RU" altLang="ru-RU"/>
              <a:pPr/>
              <a:t>16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>
            <a:extLst>
              <a:ext uri="{FF2B5EF4-FFF2-40B4-BE49-F238E27FC236}">
                <a16:creationId xmlns:a16="http://schemas.microsoft.com/office/drawing/2014/main" id="{9CAA5A0F-F024-45A1-B964-C6BAD0E6555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>
            <a:extLst>
              <a:ext uri="{FF2B5EF4-FFF2-40B4-BE49-F238E27FC236}">
                <a16:creationId xmlns:a16="http://schemas.microsoft.com/office/drawing/2014/main" id="{C06A20FA-9AFF-4E9C-B451-D5516C772D6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5604" name="Номер слайда 3">
            <a:extLst>
              <a:ext uri="{FF2B5EF4-FFF2-40B4-BE49-F238E27FC236}">
                <a16:creationId xmlns:a16="http://schemas.microsoft.com/office/drawing/2014/main" id="{0D2AA93F-00BA-4B57-906C-7184397F37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8E4D82F-7E92-49E6-B253-2E7F9F407F30}" type="slidenum">
              <a:rPr lang="ru-RU" altLang="ru-RU"/>
              <a:pPr/>
              <a:t>18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>
            <a:extLst>
              <a:ext uri="{FF2B5EF4-FFF2-40B4-BE49-F238E27FC236}">
                <a16:creationId xmlns:a16="http://schemas.microsoft.com/office/drawing/2014/main" id="{E026B032-0CFB-4D0E-9990-47959786BF6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>
            <a:extLst>
              <a:ext uri="{FF2B5EF4-FFF2-40B4-BE49-F238E27FC236}">
                <a16:creationId xmlns:a16="http://schemas.microsoft.com/office/drawing/2014/main" id="{FBB4F879-1952-4680-BEEB-684F84B7C38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6628" name="Номер слайда 3">
            <a:extLst>
              <a:ext uri="{FF2B5EF4-FFF2-40B4-BE49-F238E27FC236}">
                <a16:creationId xmlns:a16="http://schemas.microsoft.com/office/drawing/2014/main" id="{E743601B-7AFF-44F1-B3D0-35332334F8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0316C1B-9416-4AB7-B2E4-91B91C900E64}" type="slidenum">
              <a:rPr lang="ru-RU" altLang="ru-RU"/>
              <a:pPr/>
              <a:t>19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2F-4AA6-47E8-BD49-88BBF8184FC0}" type="datetimeFigureOut">
              <a:rPr lang="ru-RU" smtClean="0"/>
              <a:pPr/>
              <a:t>28.12.2022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53B2-2987-4548-B283-0EAC6D063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2F-4AA6-47E8-BD49-88BBF8184FC0}" type="datetimeFigureOut">
              <a:rPr lang="ru-RU" smtClean="0"/>
              <a:pPr/>
              <a:t>28.12.2022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53B2-2987-4548-B283-0EAC6D063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2F-4AA6-47E8-BD49-88BBF8184FC0}" type="datetimeFigureOut">
              <a:rPr lang="ru-RU" smtClean="0"/>
              <a:pPr/>
              <a:t>28.12.2022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53B2-2987-4548-B283-0EAC6D063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2F-4AA6-47E8-BD49-88BBF8184FC0}" type="datetimeFigureOut">
              <a:rPr lang="ru-RU" smtClean="0"/>
              <a:pPr/>
              <a:t>28.12.2022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53B2-2987-4548-B283-0EAC6D063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2F-4AA6-47E8-BD49-88BBF8184FC0}" type="datetimeFigureOut">
              <a:rPr lang="ru-RU" smtClean="0"/>
              <a:pPr/>
              <a:t>28.12.2022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53B2-2987-4548-B283-0EAC6D063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2F-4AA6-47E8-BD49-88BBF8184FC0}" type="datetimeFigureOut">
              <a:rPr lang="ru-RU" smtClean="0"/>
              <a:pPr/>
              <a:t>28.12.2022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53B2-2987-4548-B283-0EAC6D063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2F-4AA6-47E8-BD49-88BBF8184FC0}" type="datetimeFigureOut">
              <a:rPr lang="ru-RU" smtClean="0"/>
              <a:pPr/>
              <a:t>28.12.2022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53B2-2987-4548-B283-0EAC6D063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2F-4AA6-47E8-BD49-88BBF8184FC0}" type="datetimeFigureOut">
              <a:rPr lang="ru-RU" smtClean="0"/>
              <a:pPr/>
              <a:t>28.12.2022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53B2-2987-4548-B283-0EAC6D063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2F-4AA6-47E8-BD49-88BBF8184FC0}" type="datetimeFigureOut">
              <a:rPr lang="ru-RU" smtClean="0"/>
              <a:pPr/>
              <a:t>28.12.2022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53B2-2987-4548-B283-0EAC6D063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2F-4AA6-47E8-BD49-88BBF8184FC0}" type="datetimeFigureOut">
              <a:rPr lang="ru-RU" smtClean="0"/>
              <a:pPr/>
              <a:t>28.12.2022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53B2-2987-4548-B283-0EAC6D063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2F-4AA6-47E8-BD49-88BBF8184FC0}" type="datetimeFigureOut">
              <a:rPr lang="ru-RU" smtClean="0"/>
              <a:pPr/>
              <a:t>28.12.2022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5E353B2-2987-4548-B283-0EAC6D06300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D0E22F-4AA6-47E8-BD49-88BBF8184FC0}" type="datetimeFigureOut">
              <a:rPr lang="ru-RU" smtClean="0"/>
              <a:pPr/>
              <a:t>28.12.2022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353B2-2987-4548-B283-0EAC6D06300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458200" cy="3816424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dirty="0"/>
              <a:t>Бюджет Еткульского муниципального района </a:t>
            </a:r>
            <a:br>
              <a:rPr lang="ru-RU" dirty="0"/>
            </a:br>
            <a:r>
              <a:rPr lang="ru-RU" dirty="0"/>
              <a:t>на 2023 год и на плановый период 2024 и 2025 годов</a:t>
            </a:r>
            <a:br>
              <a:rPr lang="ru-RU" dirty="0"/>
            </a:br>
            <a:r>
              <a:rPr lang="ru-RU" dirty="0"/>
              <a:t>для граждан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221088"/>
            <a:ext cx="8435280" cy="1944216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Материал подготовлен на основе решения Собрания депутатов Еткульского муниципального района от 21.12.2022г. № 385 «О бюджете Еткульского муниципального района на 2023 год и на плановый период 2024 и 2025 годы». </a:t>
            </a:r>
          </a:p>
          <a:p>
            <a:r>
              <a:rPr lang="ru-RU" dirty="0"/>
              <a:t>В материале наглядно и доступно рассказывается о местном бюджете: основах его формирования, основных характеристиках, статьях расходов.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3A6407-CEDA-48EC-95C0-DDF1A2258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363" y="148568"/>
            <a:ext cx="8501122" cy="1143000"/>
          </a:xfrm>
          <a:ln>
            <a:miter lim="800000"/>
            <a:headEnd/>
            <a:tailEnd/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Структура налоговых и неналоговых доходов бюджета в 2023 году</a:t>
            </a:r>
          </a:p>
        </p:txBody>
      </p:sp>
      <p:graphicFrame>
        <p:nvGraphicFramePr>
          <p:cNvPr id="3074" name="Object 31">
            <a:extLst>
              <a:ext uri="{FF2B5EF4-FFF2-40B4-BE49-F238E27FC236}">
                <a16:creationId xmlns:a16="http://schemas.microsoft.com/office/drawing/2014/main" id="{BF2E9B10-C26C-4FC7-881C-02C24A6DBEF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6413" y="1871663"/>
          <a:ext cx="8088312" cy="425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54" name="Worksheet" r:id="rId3" imgW="11439496" imgH="6010351" progId="Excel.Sheet.8">
                  <p:embed/>
                </p:oleObj>
              </mc:Choice>
              <mc:Fallback>
                <p:oleObj name="Worksheet" r:id="rId3" imgW="11439496" imgH="6010351" progId="Excel.Sheet.8">
                  <p:embed/>
                  <p:pic>
                    <p:nvPicPr>
                      <p:cNvPr id="3074" name="Object 31">
                        <a:extLst>
                          <a:ext uri="{FF2B5EF4-FFF2-40B4-BE49-F238E27FC236}">
                            <a16:creationId xmlns:a16="http://schemas.microsoft.com/office/drawing/2014/main" id="{BF2E9B10-C26C-4FC7-881C-02C24A6DBEF8}"/>
                          </a:ext>
                        </a:extLst>
                      </p:cNvPr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1871663"/>
                        <a:ext cx="8088312" cy="425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915C5394-4557-479D-BA51-EA1C3E714BB5}"/>
              </a:ext>
            </a:extLst>
          </p:cNvPr>
          <p:cNvCxnSpPr/>
          <p:nvPr/>
        </p:nvCxnSpPr>
        <p:spPr>
          <a:xfrm rot="5400000" flipH="1" flipV="1">
            <a:off x="6929438" y="3643313"/>
            <a:ext cx="158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FF0808-2894-41F0-803C-53F505AD3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301" y="0"/>
            <a:ext cx="8715375" cy="1371600"/>
          </a:xfrm>
          <a:ln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Динамика по основным доходным источникам районного бюджета в 2023 году </a:t>
            </a:r>
          </a:p>
        </p:txBody>
      </p:sp>
      <p:graphicFrame>
        <p:nvGraphicFramePr>
          <p:cNvPr id="4098" name="Диаграмма 5">
            <a:extLst>
              <a:ext uri="{FF2B5EF4-FFF2-40B4-BE49-F238E27FC236}">
                <a16:creationId xmlns:a16="http://schemas.microsoft.com/office/drawing/2014/main" id="{22438B1C-7A18-4858-BCBF-3232C3175954}"/>
              </a:ext>
            </a:extLst>
          </p:cNvPr>
          <p:cNvGraphicFramePr>
            <a:graphicFrameLocks/>
          </p:cNvGraphicFramePr>
          <p:nvPr/>
        </p:nvGraphicFramePr>
        <p:xfrm>
          <a:off x="158750" y="869950"/>
          <a:ext cx="8474075" cy="560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78" name="Worksheet" r:id="rId3" imgW="7019985" imgH="4771940" progId="Excel.Sheet.8">
                  <p:embed/>
                </p:oleObj>
              </mc:Choice>
              <mc:Fallback>
                <p:oleObj name="Worksheet" r:id="rId3" imgW="7019985" imgH="4771940" progId="Excel.Sheet.8">
                  <p:embed/>
                  <p:pic>
                    <p:nvPicPr>
                      <p:cNvPr id="4098" name="Диаграмма 5">
                        <a:extLst>
                          <a:ext uri="{FF2B5EF4-FFF2-40B4-BE49-F238E27FC236}">
                            <a16:creationId xmlns:a16="http://schemas.microsoft.com/office/drawing/2014/main" id="{22438B1C-7A18-4858-BCBF-3232C3175954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" y="869950"/>
                        <a:ext cx="8474075" cy="560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Стрелка вправо 2">
            <a:extLst>
              <a:ext uri="{FF2B5EF4-FFF2-40B4-BE49-F238E27FC236}">
                <a16:creationId xmlns:a16="http://schemas.microsoft.com/office/drawing/2014/main" id="{D5EFDBE4-F1BC-4EF8-8E0B-074AF1700AC3}"/>
              </a:ext>
            </a:extLst>
          </p:cNvPr>
          <p:cNvSpPr/>
          <p:nvPr/>
        </p:nvSpPr>
        <p:spPr>
          <a:xfrm rot="16200000">
            <a:off x="1849438" y="4479925"/>
            <a:ext cx="2120900" cy="488950"/>
          </a:xfrm>
          <a:prstGeom prst="rightArrow">
            <a:avLst/>
          </a:prstGeom>
          <a:solidFill>
            <a:schemeClr val="bg2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трелка вправо 6">
            <a:extLst>
              <a:ext uri="{FF2B5EF4-FFF2-40B4-BE49-F238E27FC236}">
                <a16:creationId xmlns:a16="http://schemas.microsoft.com/office/drawing/2014/main" id="{52CE4AD5-CA53-40B1-BDCE-65EAB926CA4B}"/>
              </a:ext>
            </a:extLst>
          </p:cNvPr>
          <p:cNvSpPr/>
          <p:nvPr/>
        </p:nvSpPr>
        <p:spPr>
          <a:xfrm rot="16200000">
            <a:off x="4041775" y="4973638"/>
            <a:ext cx="1146175" cy="438150"/>
          </a:xfrm>
          <a:prstGeom prst="rightArrow">
            <a:avLst/>
          </a:prstGeom>
          <a:solidFill>
            <a:schemeClr val="bg2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Стрелка вправо 7">
            <a:extLst>
              <a:ext uri="{FF2B5EF4-FFF2-40B4-BE49-F238E27FC236}">
                <a16:creationId xmlns:a16="http://schemas.microsoft.com/office/drawing/2014/main" id="{DF9B8DD6-D172-41F3-8FB3-D36A236AA988}"/>
              </a:ext>
            </a:extLst>
          </p:cNvPr>
          <p:cNvSpPr/>
          <p:nvPr/>
        </p:nvSpPr>
        <p:spPr>
          <a:xfrm rot="16200000">
            <a:off x="5699125" y="5114926"/>
            <a:ext cx="993775" cy="355600"/>
          </a:xfrm>
          <a:prstGeom prst="rightArrow">
            <a:avLst/>
          </a:prstGeom>
          <a:solidFill>
            <a:schemeClr val="bg2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Стрелка вправо 8">
            <a:extLst>
              <a:ext uri="{FF2B5EF4-FFF2-40B4-BE49-F238E27FC236}">
                <a16:creationId xmlns:a16="http://schemas.microsoft.com/office/drawing/2014/main" id="{1A916292-4582-45C5-BB04-9135345C460C}"/>
              </a:ext>
            </a:extLst>
          </p:cNvPr>
          <p:cNvSpPr/>
          <p:nvPr/>
        </p:nvSpPr>
        <p:spPr>
          <a:xfrm rot="16200000">
            <a:off x="7514432" y="5242718"/>
            <a:ext cx="742950" cy="303213"/>
          </a:xfrm>
          <a:prstGeom prst="rightArrow">
            <a:avLst/>
          </a:prstGeom>
          <a:solidFill>
            <a:schemeClr val="bg2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04" name="TextBox 3">
            <a:extLst>
              <a:ext uri="{FF2B5EF4-FFF2-40B4-BE49-F238E27FC236}">
                <a16:creationId xmlns:a16="http://schemas.microsoft.com/office/drawing/2014/main" id="{BC777A39-C579-4928-86D5-594F103538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336925"/>
            <a:ext cx="1006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25,3 </a:t>
            </a:r>
            <a:r>
              <a:rPr lang="ru-RU" altLang="ru-RU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</a:p>
        </p:txBody>
      </p:sp>
      <p:sp>
        <p:nvSpPr>
          <p:cNvPr id="4105" name="TextBox 4">
            <a:extLst>
              <a:ext uri="{FF2B5EF4-FFF2-40B4-BE49-F238E27FC236}">
                <a16:creationId xmlns:a16="http://schemas.microsoft.com/office/drawing/2014/main" id="{7E157CEA-DE94-426D-AFA4-FD13E3710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1800" y="4313238"/>
            <a:ext cx="1006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13,2 %</a:t>
            </a:r>
          </a:p>
        </p:txBody>
      </p:sp>
      <p:sp>
        <p:nvSpPr>
          <p:cNvPr id="4106" name="TextBox 5">
            <a:extLst>
              <a:ext uri="{FF2B5EF4-FFF2-40B4-BE49-F238E27FC236}">
                <a16:creationId xmlns:a16="http://schemas.microsoft.com/office/drawing/2014/main" id="{722B6AA2-D24C-4716-A850-C4D9EC1CE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9938" y="4456113"/>
            <a:ext cx="1111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12,9 %</a:t>
            </a:r>
          </a:p>
        </p:txBody>
      </p:sp>
      <p:sp>
        <p:nvSpPr>
          <p:cNvPr id="4107" name="TextBox 11">
            <a:extLst>
              <a:ext uri="{FF2B5EF4-FFF2-40B4-BE49-F238E27FC236}">
                <a16:creationId xmlns:a16="http://schemas.microsoft.com/office/drawing/2014/main" id="{1DBC8558-A804-4742-8AF2-37DE1DB36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0" y="4684713"/>
            <a:ext cx="1076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15,8 %</a:t>
            </a:r>
          </a:p>
        </p:txBody>
      </p:sp>
      <p:sp>
        <p:nvSpPr>
          <p:cNvPr id="4108" name="TextBox 3">
            <a:extLst>
              <a:ext uri="{FF2B5EF4-FFF2-40B4-BE49-F238E27FC236}">
                <a16:creationId xmlns:a16="http://schemas.microsoft.com/office/drawing/2014/main" id="{8AD50334-B3A5-423C-AA46-88505E3BB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8313" y="6054725"/>
            <a:ext cx="1006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НДФЛ</a:t>
            </a:r>
          </a:p>
        </p:txBody>
      </p:sp>
      <p:sp>
        <p:nvSpPr>
          <p:cNvPr id="4109" name="TextBox 13">
            <a:extLst>
              <a:ext uri="{FF2B5EF4-FFF2-40B4-BE49-F238E27FC236}">
                <a16:creationId xmlns:a16="http://schemas.microsoft.com/office/drawing/2014/main" id="{116F6595-8931-49DB-B83B-C630E9939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3138" y="6054725"/>
            <a:ext cx="1006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НДПИ</a:t>
            </a:r>
          </a:p>
        </p:txBody>
      </p:sp>
      <p:sp>
        <p:nvSpPr>
          <p:cNvPr id="4110" name="TextBox 14">
            <a:extLst>
              <a:ext uri="{FF2B5EF4-FFF2-40B4-BE49-F238E27FC236}">
                <a16:creationId xmlns:a16="http://schemas.microsoft.com/office/drawing/2014/main" id="{306ACB4C-FDD1-4362-82D8-55909A97FF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3938" y="5776913"/>
            <a:ext cx="1822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Налог по упрощенной системе</a:t>
            </a:r>
          </a:p>
        </p:txBody>
      </p:sp>
      <p:sp>
        <p:nvSpPr>
          <p:cNvPr id="4111" name="TextBox 15">
            <a:extLst>
              <a:ext uri="{FF2B5EF4-FFF2-40B4-BE49-F238E27FC236}">
                <a16:creationId xmlns:a16="http://schemas.microsoft.com/office/drawing/2014/main" id="{771DC9E5-1200-4BE2-8351-35D44A297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6438" y="6051550"/>
            <a:ext cx="1187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Акцизы</a:t>
            </a:r>
          </a:p>
        </p:txBody>
      </p:sp>
      <p:sp>
        <p:nvSpPr>
          <p:cNvPr id="4112" name="TextBox 3">
            <a:extLst>
              <a:ext uri="{FF2B5EF4-FFF2-40B4-BE49-F238E27FC236}">
                <a16:creationId xmlns:a16="http://schemas.microsoft.com/office/drawing/2014/main" id="{0E8ADE09-E321-4EBB-BAC2-5333CF2EF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0300" y="1012825"/>
            <a:ext cx="1354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Млн.рублей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0BC960-ECA5-46CC-B6B3-6F14F5677EE5}"/>
              </a:ext>
            </a:extLst>
          </p:cNvPr>
          <p:cNvSpPr txBox="1">
            <a:spLocks/>
          </p:cNvSpPr>
          <p:nvPr/>
        </p:nvSpPr>
        <p:spPr>
          <a:xfrm>
            <a:off x="722376" y="-649224"/>
            <a:ext cx="8229600" cy="129844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b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</a:p>
          <a:p>
            <a:pPr>
              <a:defRPr/>
            </a:pP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Расходы районного бюджета социального характера в 2023 году</a:t>
            </a:r>
            <a:b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altLang="ru-RU" sz="4000" b="1" dirty="0"/>
              <a:t> </a:t>
            </a:r>
            <a:br>
              <a:rPr lang="ru-RU" altLang="ru-RU" sz="4000" b="1" dirty="0"/>
            </a:br>
            <a:r>
              <a:rPr lang="ru-RU" altLang="ru-RU" sz="3200" b="1" dirty="0"/>
              <a:t> </a:t>
            </a:r>
            <a:br>
              <a:rPr lang="ru-RU" altLang="ru-RU" sz="3200" b="1" dirty="0"/>
            </a:br>
            <a:endParaRPr lang="ru-RU" altLang="ru-RU" sz="3200" b="1" dirty="0"/>
          </a:p>
        </p:txBody>
      </p:sp>
      <p:graphicFrame>
        <p:nvGraphicFramePr>
          <p:cNvPr id="6146" name="Диаграмма 6">
            <a:extLst>
              <a:ext uri="{FF2B5EF4-FFF2-40B4-BE49-F238E27FC236}">
                <a16:creationId xmlns:a16="http://schemas.microsoft.com/office/drawing/2014/main" id="{74FFBC36-15FE-41FF-91CB-14D0CDFA30A8}"/>
              </a:ext>
            </a:extLst>
          </p:cNvPr>
          <p:cNvGraphicFramePr>
            <a:graphicFrameLocks/>
          </p:cNvGraphicFramePr>
          <p:nvPr/>
        </p:nvGraphicFramePr>
        <p:xfrm>
          <a:off x="-150813" y="2306638"/>
          <a:ext cx="5980113" cy="460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02" name="Диаграмма" r:id="rId3" imgW="5981824" imgH="4600530" progId="Excel.Chart.8">
                  <p:embed/>
                </p:oleObj>
              </mc:Choice>
              <mc:Fallback>
                <p:oleObj name="Диаграмма" r:id="rId3" imgW="5981824" imgH="4600530" progId="Excel.Chart.8">
                  <p:embed/>
                  <p:pic>
                    <p:nvPicPr>
                      <p:cNvPr id="6146" name="Диаграмма 6">
                        <a:extLst>
                          <a:ext uri="{FF2B5EF4-FFF2-40B4-BE49-F238E27FC236}">
                            <a16:creationId xmlns:a16="http://schemas.microsoft.com/office/drawing/2014/main" id="{74FFBC36-15FE-41FF-91CB-14D0CDFA30A8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50813" y="2306638"/>
                        <a:ext cx="5980113" cy="460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6CAC154-3736-4168-9805-A7A7CCAD002B}"/>
              </a:ext>
            </a:extLst>
          </p:cNvPr>
          <p:cNvSpPr txBox="1"/>
          <p:nvPr/>
        </p:nvSpPr>
        <p:spPr>
          <a:xfrm>
            <a:off x="6135688" y="2155825"/>
            <a:ext cx="3008312" cy="2216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lang="ru-RU" sz="2000" dirty="0"/>
              <a:t>Здравоохранение</a:t>
            </a: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lang="ru-RU" sz="2000" dirty="0"/>
              <a:t>Образование</a:t>
            </a: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lang="ru-RU" sz="2000" dirty="0"/>
              <a:t>Социальная политика</a:t>
            </a: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lang="ru-RU" sz="2000" dirty="0"/>
              <a:t>Физкультура и спорт</a:t>
            </a: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lang="ru-RU" sz="2000" dirty="0"/>
              <a:t>Культура</a:t>
            </a:r>
          </a:p>
          <a:p>
            <a:pPr>
              <a:defRPr/>
            </a:pPr>
            <a:endParaRPr lang="ru-RU" dirty="0"/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46230BDD-B312-4E1E-9A99-AA01D3BC83AA}"/>
              </a:ext>
            </a:extLst>
          </p:cNvPr>
          <p:cNvCxnSpPr/>
          <p:nvPr/>
        </p:nvCxnSpPr>
        <p:spPr>
          <a:xfrm>
            <a:off x="6043613" y="2155825"/>
            <a:ext cx="19050" cy="14462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оединительная линия уступом 11">
            <a:extLst>
              <a:ext uri="{FF2B5EF4-FFF2-40B4-BE49-F238E27FC236}">
                <a16:creationId xmlns:a16="http://schemas.microsoft.com/office/drawing/2014/main" id="{4D6ECA39-AB5D-4423-A9A5-361BD4373831}"/>
              </a:ext>
            </a:extLst>
          </p:cNvPr>
          <p:cNvCxnSpPr/>
          <p:nvPr/>
        </p:nvCxnSpPr>
        <p:spPr>
          <a:xfrm flipV="1">
            <a:off x="4910138" y="2551113"/>
            <a:ext cx="1133475" cy="941387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1" name="TextBox 13">
            <a:extLst>
              <a:ext uri="{FF2B5EF4-FFF2-40B4-BE49-F238E27FC236}">
                <a16:creationId xmlns:a16="http://schemas.microsoft.com/office/drawing/2014/main" id="{8A9895B1-B95F-40F3-8AA5-925F26D7C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4238" y="3246438"/>
            <a:ext cx="1485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b="1"/>
              <a:t>72,6 %</a:t>
            </a:r>
          </a:p>
        </p:txBody>
      </p:sp>
      <p:sp>
        <p:nvSpPr>
          <p:cNvPr id="6152" name="TextBox 15">
            <a:extLst>
              <a:ext uri="{FF2B5EF4-FFF2-40B4-BE49-F238E27FC236}">
                <a16:creationId xmlns:a16="http://schemas.microsoft.com/office/drawing/2014/main" id="{59F63CB4-C7A2-474C-8431-283F71C6DF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7625" y="1938338"/>
            <a:ext cx="122555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2400" b="1"/>
              <a:t>1091,8</a:t>
            </a:r>
            <a:endParaRPr lang="ru-RU" altLang="ru-RU" b="1"/>
          </a:p>
          <a:p>
            <a:pPr algn="ctr"/>
            <a:r>
              <a:rPr lang="ru-RU" altLang="ru-RU" b="1"/>
              <a:t>млн.руб.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55D8D1-7C97-4E78-9560-B0575EC73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06" y="11408"/>
            <a:ext cx="8501122" cy="1143000"/>
          </a:xfrm>
          <a:ln>
            <a:miter lim="800000"/>
            <a:headEnd/>
            <a:tailEnd/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Распределение расходов </a:t>
            </a:r>
            <a:b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 отраслям в 2023 году</a:t>
            </a:r>
          </a:p>
        </p:txBody>
      </p:sp>
      <p:graphicFrame>
        <p:nvGraphicFramePr>
          <p:cNvPr id="7170" name="Object 31">
            <a:extLst>
              <a:ext uri="{FF2B5EF4-FFF2-40B4-BE49-F238E27FC236}">
                <a16:creationId xmlns:a16="http://schemas.microsoft.com/office/drawing/2014/main" id="{3115D05B-32D2-42A5-A7EF-378F75DE304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0850" y="1154113"/>
          <a:ext cx="8308975" cy="562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26" name="Worksheet" r:id="rId3" imgW="7924683" imgH="5362613" progId="Excel.Sheet.8">
                  <p:embed/>
                </p:oleObj>
              </mc:Choice>
              <mc:Fallback>
                <p:oleObj name="Worksheet" r:id="rId3" imgW="7924683" imgH="5362613" progId="Excel.Sheet.8">
                  <p:embed/>
                  <p:pic>
                    <p:nvPicPr>
                      <p:cNvPr id="7170" name="Object 31">
                        <a:extLst>
                          <a:ext uri="{FF2B5EF4-FFF2-40B4-BE49-F238E27FC236}">
                            <a16:creationId xmlns:a16="http://schemas.microsoft.com/office/drawing/2014/main" id="{3115D05B-32D2-42A5-A7EF-378F75DE3048}"/>
                          </a:ext>
                        </a:extLst>
                      </p:cNvPr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1154113"/>
                        <a:ext cx="8308975" cy="562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56D10458-C5AE-4786-A3E0-62754438806B}"/>
              </a:ext>
            </a:extLst>
          </p:cNvPr>
          <p:cNvCxnSpPr/>
          <p:nvPr/>
        </p:nvCxnSpPr>
        <p:spPr>
          <a:xfrm rot="5400000" flipH="1" flipV="1">
            <a:off x="6929438" y="3643313"/>
            <a:ext cx="158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>
            <a:extLst>
              <a:ext uri="{FF2B5EF4-FFF2-40B4-BE49-F238E27FC236}">
                <a16:creationId xmlns:a16="http://schemas.microsoft.com/office/drawing/2014/main" id="{3DDAC3BD-4C93-4C21-B201-6C3EA578D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44" y="493776"/>
            <a:ext cx="9001156" cy="868680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ru-RU" altLang="ru-RU" sz="3200" b="1" dirty="0"/>
            </a:br>
            <a:r>
              <a:rPr lang="ru-RU" altLang="ru-RU" sz="3200" b="1" dirty="0"/>
              <a:t>Программный бюджет </a:t>
            </a:r>
            <a:br>
              <a:rPr lang="ru-RU" altLang="ru-RU" sz="3200" dirty="0"/>
            </a:br>
            <a:r>
              <a:rPr lang="ru-RU" altLang="ru-RU" sz="2000" b="1" dirty="0"/>
              <a:t>В 2023 году запланировано финансирование расходов по </a:t>
            </a:r>
            <a:r>
              <a:rPr lang="ru-RU" altLang="ru-RU" sz="2400" b="1" dirty="0"/>
              <a:t>25</a:t>
            </a:r>
            <a:r>
              <a:rPr lang="ru-RU" altLang="ru-RU" sz="2000" b="1" dirty="0"/>
              <a:t> муниципальным программам на общую сумму   </a:t>
            </a:r>
            <a:r>
              <a:rPr lang="ru-RU" altLang="ru-RU" sz="2400" b="1" dirty="0"/>
              <a:t>1477,6 </a:t>
            </a:r>
            <a:r>
              <a:rPr lang="ru-RU" altLang="ru-RU" sz="2000" b="1" dirty="0"/>
              <a:t>млн.рублей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194" name="Диаграмма 5">
            <a:extLst>
              <a:ext uri="{FF2B5EF4-FFF2-40B4-BE49-F238E27FC236}">
                <a16:creationId xmlns:a16="http://schemas.microsoft.com/office/drawing/2014/main" id="{638BCB8E-5519-43D8-9B08-2BF67FF92679}"/>
              </a:ext>
            </a:extLst>
          </p:cNvPr>
          <p:cNvGraphicFramePr>
            <a:graphicFrameLocks/>
          </p:cNvGraphicFramePr>
          <p:nvPr/>
        </p:nvGraphicFramePr>
        <p:xfrm>
          <a:off x="101600" y="2676525"/>
          <a:ext cx="8721725" cy="413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50" name="Chart" r:id="rId3" imgW="8730229" imgH="4139543" progId="Excel.Chart.8">
                  <p:embed/>
                </p:oleObj>
              </mc:Choice>
              <mc:Fallback>
                <p:oleObj name="Chart" r:id="rId3" imgW="8730229" imgH="4139543" progId="Excel.Chart.8">
                  <p:embed/>
                  <p:pic>
                    <p:nvPicPr>
                      <p:cNvPr id="8194" name="Диаграмма 5">
                        <a:extLst>
                          <a:ext uri="{FF2B5EF4-FFF2-40B4-BE49-F238E27FC236}">
                            <a16:creationId xmlns:a16="http://schemas.microsoft.com/office/drawing/2014/main" id="{638BCB8E-5519-43D8-9B08-2BF67FF92679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" y="2676525"/>
                        <a:ext cx="8721725" cy="413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Стрелка вправо 7">
            <a:extLst>
              <a:ext uri="{FF2B5EF4-FFF2-40B4-BE49-F238E27FC236}">
                <a16:creationId xmlns:a16="http://schemas.microsoft.com/office/drawing/2014/main" id="{AD8E01A6-03E6-4240-A6F0-EC988C90D24A}"/>
              </a:ext>
            </a:extLst>
          </p:cNvPr>
          <p:cNvSpPr/>
          <p:nvPr/>
        </p:nvSpPr>
        <p:spPr>
          <a:xfrm rot="16200000">
            <a:off x="5337969" y="2924969"/>
            <a:ext cx="617538" cy="1333500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197" name="TextBox 20">
            <a:extLst>
              <a:ext uri="{FF2B5EF4-FFF2-40B4-BE49-F238E27FC236}">
                <a16:creationId xmlns:a16="http://schemas.microsoft.com/office/drawing/2014/main" id="{3D39DE72-0DAA-45B8-9F72-6B796DA1E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3663" y="3500438"/>
            <a:ext cx="971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+19,8</a:t>
            </a:r>
            <a:r>
              <a:rPr lang="ru-RU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</a:p>
        </p:txBody>
      </p:sp>
      <p:sp>
        <p:nvSpPr>
          <p:cNvPr id="8198" name="TextBox 2">
            <a:extLst>
              <a:ext uri="{FF2B5EF4-FFF2-40B4-BE49-F238E27FC236}">
                <a16:creationId xmlns:a16="http://schemas.microsoft.com/office/drawing/2014/main" id="{EDBEEDD1-1721-4FCF-BEA5-741CA136B8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3650" y="2393950"/>
            <a:ext cx="21685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1257,5 млн.руб.</a:t>
            </a:r>
          </a:p>
        </p:txBody>
      </p:sp>
      <p:sp>
        <p:nvSpPr>
          <p:cNvPr id="8199" name="TextBox 12">
            <a:extLst>
              <a:ext uri="{FF2B5EF4-FFF2-40B4-BE49-F238E27FC236}">
                <a16:creationId xmlns:a16="http://schemas.microsoft.com/office/drawing/2014/main" id="{ADC735FB-CAEE-4EF9-B11B-FD394150B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5213" y="2393950"/>
            <a:ext cx="21685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1503,5 млн.руб.</a:t>
            </a:r>
          </a:p>
        </p:txBody>
      </p:sp>
      <p:sp>
        <p:nvSpPr>
          <p:cNvPr id="8200" name="TextBox 13">
            <a:extLst>
              <a:ext uri="{FF2B5EF4-FFF2-40B4-BE49-F238E27FC236}">
                <a16:creationId xmlns:a16="http://schemas.microsoft.com/office/drawing/2014/main" id="{B9B7F3D9-0190-42DC-8D40-1712863E3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5113" y="4743450"/>
            <a:ext cx="1271587" cy="106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2100" b="1">
                <a:latin typeface="Times New Roman" panose="02020603050405020304" pitchFamily="18" charset="0"/>
                <a:cs typeface="Times New Roman" panose="02020603050405020304" pitchFamily="18" charset="0"/>
              </a:rPr>
              <a:t>1233,6 млн. руб.</a:t>
            </a:r>
          </a:p>
        </p:txBody>
      </p:sp>
      <p:sp>
        <p:nvSpPr>
          <p:cNvPr id="8201" name="TextBox 14">
            <a:extLst>
              <a:ext uri="{FF2B5EF4-FFF2-40B4-BE49-F238E27FC236}">
                <a16:creationId xmlns:a16="http://schemas.microsoft.com/office/drawing/2014/main" id="{C6D8E43D-84B6-480F-8B82-168779996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188" y="4743450"/>
            <a:ext cx="1193800" cy="106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2100" b="1">
                <a:latin typeface="Times New Roman" panose="02020603050405020304" pitchFamily="18" charset="0"/>
                <a:cs typeface="Times New Roman" panose="02020603050405020304" pitchFamily="18" charset="0"/>
              </a:rPr>
              <a:t>1477,6 млн. руб.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Цилиндр 3">
            <a:extLst>
              <a:ext uri="{FF2B5EF4-FFF2-40B4-BE49-F238E27FC236}">
                <a16:creationId xmlns:a16="http://schemas.microsoft.com/office/drawing/2014/main" id="{8568E70B-D5CD-4FF3-AECE-C77AC690E25D}"/>
              </a:ext>
            </a:extLst>
          </p:cNvPr>
          <p:cNvSpPr/>
          <p:nvPr/>
        </p:nvSpPr>
        <p:spPr>
          <a:xfrm>
            <a:off x="4997450" y="2633663"/>
            <a:ext cx="760413" cy="3556000"/>
          </a:xfrm>
          <a:prstGeom prst="can">
            <a:avLst/>
          </a:prstGeom>
          <a:solidFill>
            <a:srgbClr val="FF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242" name="Заголовок 1">
            <a:extLst>
              <a:ext uri="{FF2B5EF4-FFF2-40B4-BE49-F238E27FC236}">
                <a16:creationId xmlns:a16="http://schemas.microsoft.com/office/drawing/2014/main" id="{77A2D0EF-8701-454A-AEBA-EBACE8B18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466662"/>
            <a:ext cx="8229600" cy="1545018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b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b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Муниципальная программа</a:t>
            </a:r>
            <a:b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«Развитие образования</a:t>
            </a:r>
            <a:b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 Еткульском муниципальном </a:t>
            </a: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районе»</a:t>
            </a:r>
            <a:b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altLang="ru-RU" sz="4000" b="1" dirty="0"/>
              <a:t> </a:t>
            </a:r>
            <a:br>
              <a:rPr lang="ru-RU" altLang="ru-RU" sz="4000" b="1" dirty="0"/>
            </a:br>
            <a:r>
              <a:rPr lang="ru-RU" altLang="ru-RU" sz="3200" b="1" dirty="0"/>
              <a:t>  </a:t>
            </a:r>
            <a:br>
              <a:rPr lang="ru-RU" altLang="ru-RU" sz="3200" b="1" dirty="0"/>
            </a:br>
            <a:endParaRPr lang="ru-RU" altLang="ru-RU" sz="3200" b="1" dirty="0"/>
          </a:p>
        </p:txBody>
      </p:sp>
      <p:sp>
        <p:nvSpPr>
          <p:cNvPr id="12292" name="TextBox 11">
            <a:extLst>
              <a:ext uri="{FF2B5EF4-FFF2-40B4-BE49-F238E27FC236}">
                <a16:creationId xmlns:a16="http://schemas.microsoft.com/office/drawing/2014/main" id="{573F51D6-9E13-4AEE-9120-8277A12F4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29175"/>
            <a:ext cx="1447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/>
              <a:t>     </a:t>
            </a:r>
          </a:p>
        </p:txBody>
      </p:sp>
      <p:sp>
        <p:nvSpPr>
          <p:cNvPr id="12293" name="TextBox 14">
            <a:extLst>
              <a:ext uri="{FF2B5EF4-FFF2-40B4-BE49-F238E27FC236}">
                <a16:creationId xmlns:a16="http://schemas.microsoft.com/office/drawing/2014/main" id="{215DFBF0-7557-4C41-9134-EE93F0ADF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6488" y="4379913"/>
            <a:ext cx="987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000"/>
              <a:t>13,4 %</a:t>
            </a:r>
          </a:p>
        </p:txBody>
      </p:sp>
      <p:sp>
        <p:nvSpPr>
          <p:cNvPr id="12294" name="TextBox 16">
            <a:extLst>
              <a:ext uri="{FF2B5EF4-FFF2-40B4-BE49-F238E27FC236}">
                <a16:creationId xmlns:a16="http://schemas.microsoft.com/office/drawing/2014/main" id="{1C336A09-14EF-4F98-B9F5-9EC5097FB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8863" y="4318000"/>
            <a:ext cx="27876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(+82,7 млн.руб.)</a:t>
            </a:r>
          </a:p>
        </p:txBody>
      </p:sp>
      <p:sp>
        <p:nvSpPr>
          <p:cNvPr id="12295" name="TextBox 17">
            <a:extLst>
              <a:ext uri="{FF2B5EF4-FFF2-40B4-BE49-F238E27FC236}">
                <a16:creationId xmlns:a16="http://schemas.microsoft.com/office/drawing/2014/main" id="{8E3EEF3E-55C2-4556-A3F0-34202978B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4188" y="2011363"/>
            <a:ext cx="22542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698,2 млн.руб.</a:t>
            </a:r>
          </a:p>
        </p:txBody>
      </p:sp>
      <p:sp>
        <p:nvSpPr>
          <p:cNvPr id="12296" name="TextBox 17">
            <a:extLst>
              <a:ext uri="{FF2B5EF4-FFF2-40B4-BE49-F238E27FC236}">
                <a16:creationId xmlns:a16="http://schemas.microsoft.com/office/drawing/2014/main" id="{5AD9EF99-102C-4184-952C-67225EECD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481263"/>
            <a:ext cx="2286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615,5 млн.руб.</a:t>
            </a:r>
          </a:p>
        </p:txBody>
      </p:sp>
      <p:sp>
        <p:nvSpPr>
          <p:cNvPr id="12297" name="TextBox 17">
            <a:extLst>
              <a:ext uri="{FF2B5EF4-FFF2-40B4-BE49-F238E27FC236}">
                <a16:creationId xmlns:a16="http://schemas.microsoft.com/office/drawing/2014/main" id="{4F41D97E-261D-4808-AB5C-4B9A214B8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363" y="6262688"/>
            <a:ext cx="14160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b="1"/>
              <a:t>2022 год</a:t>
            </a:r>
          </a:p>
        </p:txBody>
      </p:sp>
      <p:sp>
        <p:nvSpPr>
          <p:cNvPr id="12298" name="TextBox 17">
            <a:extLst>
              <a:ext uri="{FF2B5EF4-FFF2-40B4-BE49-F238E27FC236}">
                <a16:creationId xmlns:a16="http://schemas.microsoft.com/office/drawing/2014/main" id="{A3075085-8664-4EF4-B6B2-DF9D49684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4575" y="6267450"/>
            <a:ext cx="12842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b="1"/>
              <a:t>2023 год</a:t>
            </a:r>
          </a:p>
        </p:txBody>
      </p:sp>
      <p:sp>
        <p:nvSpPr>
          <p:cNvPr id="3" name="Цилиндр 2">
            <a:extLst>
              <a:ext uri="{FF2B5EF4-FFF2-40B4-BE49-F238E27FC236}">
                <a16:creationId xmlns:a16="http://schemas.microsoft.com/office/drawing/2014/main" id="{C16FF3AB-A91A-4740-94E5-278F018A5721}"/>
              </a:ext>
            </a:extLst>
          </p:cNvPr>
          <p:cNvSpPr/>
          <p:nvPr/>
        </p:nvSpPr>
        <p:spPr>
          <a:xfrm>
            <a:off x="2414588" y="3044825"/>
            <a:ext cx="758825" cy="3100388"/>
          </a:xfrm>
          <a:prstGeom prst="can">
            <a:avLst/>
          </a:prstGeom>
          <a:solidFill>
            <a:srgbClr val="E26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Стрелка вправо 15">
            <a:extLst>
              <a:ext uri="{FF2B5EF4-FFF2-40B4-BE49-F238E27FC236}">
                <a16:creationId xmlns:a16="http://schemas.microsoft.com/office/drawing/2014/main" id="{94797A41-A0E4-46D4-9E11-1A06F5DE43E7}"/>
              </a:ext>
            </a:extLst>
          </p:cNvPr>
          <p:cNvSpPr/>
          <p:nvPr/>
        </p:nvSpPr>
        <p:spPr>
          <a:xfrm rot="16200000">
            <a:off x="4895851" y="5059362"/>
            <a:ext cx="958850" cy="498475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Цилиндр 14">
            <a:extLst>
              <a:ext uri="{FF2B5EF4-FFF2-40B4-BE49-F238E27FC236}">
                <a16:creationId xmlns:a16="http://schemas.microsoft.com/office/drawing/2014/main" id="{BE4770F5-4392-4B48-B440-819B757F7204}"/>
              </a:ext>
            </a:extLst>
          </p:cNvPr>
          <p:cNvSpPr/>
          <p:nvPr/>
        </p:nvSpPr>
        <p:spPr>
          <a:xfrm>
            <a:off x="5291138" y="3081338"/>
            <a:ext cx="768350" cy="3201987"/>
          </a:xfrm>
          <a:prstGeom prst="can">
            <a:avLst/>
          </a:prstGeom>
          <a:solidFill>
            <a:srgbClr val="FF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242" name="Заголовок 1">
            <a:extLst>
              <a:ext uri="{FF2B5EF4-FFF2-40B4-BE49-F238E27FC236}">
                <a16:creationId xmlns:a16="http://schemas.microsoft.com/office/drawing/2014/main" id="{D29C16C8-70C4-438C-BC6D-5A7BC4DBF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2537"/>
            <a:ext cx="8229600" cy="1545018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b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b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Муниципальная программа</a:t>
            </a:r>
            <a:b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«Развитие социальной защиты населения</a:t>
            </a:r>
            <a:b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 Еткульском муниципальном </a:t>
            </a: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районе»</a:t>
            </a:r>
            <a:b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altLang="ru-RU" sz="4000" b="1" dirty="0"/>
              <a:t> </a:t>
            </a:r>
            <a:br>
              <a:rPr lang="ru-RU" altLang="ru-RU" sz="4000" b="1" dirty="0"/>
            </a:br>
            <a:r>
              <a:rPr lang="ru-RU" altLang="ru-RU" sz="3200" b="1" dirty="0"/>
              <a:t>  </a:t>
            </a:r>
            <a:br>
              <a:rPr lang="ru-RU" altLang="ru-RU" sz="3200" b="1" dirty="0"/>
            </a:br>
            <a:endParaRPr lang="ru-RU" altLang="ru-RU" sz="3200" b="1" dirty="0"/>
          </a:p>
        </p:txBody>
      </p:sp>
      <p:sp>
        <p:nvSpPr>
          <p:cNvPr id="13316" name="TextBox 11">
            <a:extLst>
              <a:ext uri="{FF2B5EF4-FFF2-40B4-BE49-F238E27FC236}">
                <a16:creationId xmlns:a16="http://schemas.microsoft.com/office/drawing/2014/main" id="{8EA0710B-5533-4FC0-ACFB-B1554711B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29175"/>
            <a:ext cx="1447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/>
              <a:t>     </a:t>
            </a:r>
          </a:p>
        </p:txBody>
      </p:sp>
      <p:sp>
        <p:nvSpPr>
          <p:cNvPr id="13317" name="TextBox 14">
            <a:extLst>
              <a:ext uri="{FF2B5EF4-FFF2-40B4-BE49-F238E27FC236}">
                <a16:creationId xmlns:a16="http://schemas.microsoft.com/office/drawing/2014/main" id="{EA6D2EDB-F3F0-492E-AF5A-F1DBBB40DB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7650" y="4608513"/>
            <a:ext cx="9874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/>
              <a:t>+5,9%</a:t>
            </a:r>
          </a:p>
        </p:txBody>
      </p:sp>
      <p:sp>
        <p:nvSpPr>
          <p:cNvPr id="16" name="Стрелка вправо 15">
            <a:extLst>
              <a:ext uri="{FF2B5EF4-FFF2-40B4-BE49-F238E27FC236}">
                <a16:creationId xmlns:a16="http://schemas.microsoft.com/office/drawing/2014/main" id="{B74D507E-067D-46BF-AE24-BA24221FF045}"/>
              </a:ext>
            </a:extLst>
          </p:cNvPr>
          <p:cNvSpPr/>
          <p:nvPr/>
        </p:nvSpPr>
        <p:spPr>
          <a:xfrm rot="16200000">
            <a:off x="5246687" y="5183188"/>
            <a:ext cx="925513" cy="522288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319" name="TextBox 16">
            <a:extLst>
              <a:ext uri="{FF2B5EF4-FFF2-40B4-BE49-F238E27FC236}">
                <a16:creationId xmlns:a16="http://schemas.microsoft.com/office/drawing/2014/main" id="{CF2118CD-CDE3-49BC-B95B-B24D70979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25" y="4548188"/>
            <a:ext cx="23812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(+13,8 млн.руб.)</a:t>
            </a:r>
          </a:p>
        </p:txBody>
      </p:sp>
      <p:sp>
        <p:nvSpPr>
          <p:cNvPr id="13320" name="TextBox 17">
            <a:extLst>
              <a:ext uri="{FF2B5EF4-FFF2-40B4-BE49-F238E27FC236}">
                <a16:creationId xmlns:a16="http://schemas.microsoft.com/office/drawing/2014/main" id="{20C55BBA-923B-41CD-B6EA-C6629E8DD9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524125"/>
            <a:ext cx="2492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249,5 млн.руб.</a:t>
            </a:r>
          </a:p>
        </p:txBody>
      </p:sp>
      <p:sp>
        <p:nvSpPr>
          <p:cNvPr id="13321" name="TextBox 17">
            <a:extLst>
              <a:ext uri="{FF2B5EF4-FFF2-40B4-BE49-F238E27FC236}">
                <a16:creationId xmlns:a16="http://schemas.microsoft.com/office/drawing/2014/main" id="{D6676CD7-252D-493F-8AED-0F2AE23F4A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1213" y="2524125"/>
            <a:ext cx="2198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235,7млн.руб.</a:t>
            </a:r>
          </a:p>
        </p:txBody>
      </p:sp>
      <p:sp>
        <p:nvSpPr>
          <p:cNvPr id="13322" name="TextBox 17">
            <a:extLst>
              <a:ext uri="{FF2B5EF4-FFF2-40B4-BE49-F238E27FC236}">
                <a16:creationId xmlns:a16="http://schemas.microsoft.com/office/drawing/2014/main" id="{7B0259EE-AAF6-4C71-9B45-91437185F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5538" y="6342063"/>
            <a:ext cx="13112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b="1"/>
              <a:t>2022 год</a:t>
            </a:r>
          </a:p>
        </p:txBody>
      </p:sp>
      <p:sp>
        <p:nvSpPr>
          <p:cNvPr id="13323" name="TextBox 17">
            <a:extLst>
              <a:ext uri="{FF2B5EF4-FFF2-40B4-BE49-F238E27FC236}">
                <a16:creationId xmlns:a16="http://schemas.microsoft.com/office/drawing/2014/main" id="{BD6804C5-9D85-4F92-A954-12131ABB90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6038" y="6342063"/>
            <a:ext cx="11350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b="1"/>
              <a:t>2023 год</a:t>
            </a:r>
          </a:p>
        </p:txBody>
      </p:sp>
      <p:sp>
        <p:nvSpPr>
          <p:cNvPr id="3" name="Цилиндр 2">
            <a:extLst>
              <a:ext uri="{FF2B5EF4-FFF2-40B4-BE49-F238E27FC236}">
                <a16:creationId xmlns:a16="http://schemas.microsoft.com/office/drawing/2014/main" id="{99366902-EF57-4B6B-98C1-929978512055}"/>
              </a:ext>
            </a:extLst>
          </p:cNvPr>
          <p:cNvSpPr/>
          <p:nvPr/>
        </p:nvSpPr>
        <p:spPr>
          <a:xfrm>
            <a:off x="2574925" y="2986088"/>
            <a:ext cx="768350" cy="3355975"/>
          </a:xfrm>
          <a:prstGeom prst="can">
            <a:avLst/>
          </a:prstGeom>
          <a:solidFill>
            <a:srgbClr val="E26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Цилиндр 1">
            <a:extLst>
              <a:ext uri="{FF2B5EF4-FFF2-40B4-BE49-F238E27FC236}">
                <a16:creationId xmlns:a16="http://schemas.microsoft.com/office/drawing/2014/main" id="{F465A636-75CA-4011-A92D-A3EEF47F1553}"/>
              </a:ext>
            </a:extLst>
          </p:cNvPr>
          <p:cNvSpPr/>
          <p:nvPr/>
        </p:nvSpPr>
        <p:spPr>
          <a:xfrm>
            <a:off x="1949450" y="2562225"/>
            <a:ext cx="968375" cy="3778250"/>
          </a:xfrm>
          <a:prstGeom prst="can">
            <a:avLst/>
          </a:prstGeom>
          <a:solidFill>
            <a:srgbClr val="E26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339" name="TextBox 4">
            <a:extLst>
              <a:ext uri="{FF2B5EF4-FFF2-40B4-BE49-F238E27FC236}">
                <a16:creationId xmlns:a16="http://schemas.microsoft.com/office/drawing/2014/main" id="{D04C2DDB-EF61-4AC7-B168-074DEE3C9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286000"/>
            <a:ext cx="1038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/>
              <a:t>   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15A15727-AF39-4945-9CB5-23715A41B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763" y="868998"/>
            <a:ext cx="8229600" cy="1143000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b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b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Программы по жилищно-коммунальному хозяйству</a:t>
            </a:r>
            <a:b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b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altLang="ru-RU" sz="4000" b="1" dirty="0"/>
              <a:t> </a:t>
            </a:r>
            <a:br>
              <a:rPr lang="ru-RU" altLang="ru-RU" sz="4000" b="1" dirty="0"/>
            </a:br>
            <a:r>
              <a:rPr lang="ru-RU" altLang="ru-RU" sz="3200" b="1" dirty="0"/>
              <a:t>  </a:t>
            </a:r>
            <a:br>
              <a:rPr lang="ru-RU" altLang="ru-RU" sz="3200" b="1" dirty="0"/>
            </a:br>
            <a:endParaRPr lang="ru-RU" altLang="ru-RU" sz="3200" b="1" dirty="0"/>
          </a:p>
        </p:txBody>
      </p:sp>
      <p:sp>
        <p:nvSpPr>
          <p:cNvPr id="4" name="Стрелка вправо 3">
            <a:extLst>
              <a:ext uri="{FF2B5EF4-FFF2-40B4-BE49-F238E27FC236}">
                <a16:creationId xmlns:a16="http://schemas.microsoft.com/office/drawing/2014/main" id="{51E49169-9A2F-40F0-B710-70CDA6CD40FC}"/>
              </a:ext>
            </a:extLst>
          </p:cNvPr>
          <p:cNvSpPr/>
          <p:nvPr/>
        </p:nvSpPr>
        <p:spPr>
          <a:xfrm rot="16200000">
            <a:off x="1690688" y="4895850"/>
            <a:ext cx="1327150" cy="704850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342" name="TextBox 5">
            <a:extLst>
              <a:ext uri="{FF2B5EF4-FFF2-40B4-BE49-F238E27FC236}">
                <a16:creationId xmlns:a16="http://schemas.microsoft.com/office/drawing/2014/main" id="{A4D13F1D-530D-46C0-A104-2BE6E25C1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8113" y="1781175"/>
            <a:ext cx="21351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92,8 млн.руб.</a:t>
            </a:r>
          </a:p>
        </p:txBody>
      </p:sp>
      <p:sp>
        <p:nvSpPr>
          <p:cNvPr id="14343" name="TextBox 6">
            <a:extLst>
              <a:ext uri="{FF2B5EF4-FFF2-40B4-BE49-F238E27FC236}">
                <a16:creationId xmlns:a16="http://schemas.microsoft.com/office/drawing/2014/main" id="{6DD3EBB7-0C9D-4B92-BE4C-167DDCB7BD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738" y="4051300"/>
            <a:ext cx="1254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000"/>
              <a:t>151,9 %</a:t>
            </a:r>
          </a:p>
        </p:txBody>
      </p:sp>
      <p:sp>
        <p:nvSpPr>
          <p:cNvPr id="14344" name="TextBox 8">
            <a:extLst>
              <a:ext uri="{FF2B5EF4-FFF2-40B4-BE49-F238E27FC236}">
                <a16:creationId xmlns:a16="http://schemas.microsoft.com/office/drawing/2014/main" id="{645C8AC8-3793-43A9-B122-1C09A4C16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1738" y="2193925"/>
            <a:ext cx="23415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(+</a:t>
            </a:r>
            <a:r>
              <a:rPr lang="ru-RU" altLang="ru-RU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31,7 млн.руб.)</a:t>
            </a:r>
          </a:p>
        </p:txBody>
      </p:sp>
      <p:sp>
        <p:nvSpPr>
          <p:cNvPr id="14345" name="TextBox 10">
            <a:extLst>
              <a:ext uri="{FF2B5EF4-FFF2-40B4-BE49-F238E27FC236}">
                <a16:creationId xmlns:a16="http://schemas.microsoft.com/office/drawing/2014/main" id="{DAC04323-D825-4E0A-B152-1DC401F76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675" y="2368550"/>
            <a:ext cx="34829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/>
              <a:t>- Муниципальная программа «Обеспечение доступным и комфортным жильем и коммунальными услугами»</a:t>
            </a: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30E4B2A1-CE6A-4287-B33B-D74830513FD3}"/>
              </a:ext>
            </a:extLst>
          </p:cNvPr>
          <p:cNvSpPr/>
          <p:nvPr/>
        </p:nvSpPr>
        <p:spPr>
          <a:xfrm>
            <a:off x="7443788" y="2571750"/>
            <a:ext cx="1425575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4347" name="TextBox 12">
            <a:extLst>
              <a:ext uri="{FF2B5EF4-FFF2-40B4-BE49-F238E27FC236}">
                <a16:creationId xmlns:a16="http://schemas.microsoft.com/office/drawing/2014/main" id="{9E0292CD-A397-40CE-9E0C-460619791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788" y="2655888"/>
            <a:ext cx="14255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/>
              <a:t>78,2</a:t>
            </a:r>
          </a:p>
          <a:p>
            <a:pPr algn="ctr"/>
            <a:r>
              <a:rPr lang="ru-RU" altLang="ru-RU" sz="2000" b="1"/>
              <a:t>млн.руб.</a:t>
            </a:r>
          </a:p>
        </p:txBody>
      </p:sp>
      <p:sp>
        <p:nvSpPr>
          <p:cNvPr id="14348" name="TextBox 16">
            <a:extLst>
              <a:ext uri="{FF2B5EF4-FFF2-40B4-BE49-F238E27FC236}">
                <a16:creationId xmlns:a16="http://schemas.microsoft.com/office/drawing/2014/main" id="{21BE077A-7505-473B-9897-9564DAE16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675" y="3871913"/>
            <a:ext cx="348297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/>
              <a:t>- Муниципальная программа «Формирование современной городской среды»</a:t>
            </a:r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F1E897D7-EF29-44B7-A111-53CB315A0B1D}"/>
              </a:ext>
            </a:extLst>
          </p:cNvPr>
          <p:cNvSpPr/>
          <p:nvPr/>
        </p:nvSpPr>
        <p:spPr>
          <a:xfrm>
            <a:off x="7443788" y="3844925"/>
            <a:ext cx="1425575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4350" name="TextBox 13">
            <a:extLst>
              <a:ext uri="{FF2B5EF4-FFF2-40B4-BE49-F238E27FC236}">
                <a16:creationId xmlns:a16="http://schemas.microsoft.com/office/drawing/2014/main" id="{5A2EEF12-266E-47DF-94C3-6898BAE5F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5388" y="3908425"/>
            <a:ext cx="13065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/>
              <a:t>11,2</a:t>
            </a:r>
          </a:p>
          <a:p>
            <a:pPr algn="ctr"/>
            <a:r>
              <a:rPr lang="ru-RU" altLang="ru-RU" sz="2000" b="1"/>
              <a:t>млн.руб</a:t>
            </a:r>
          </a:p>
        </p:txBody>
      </p:sp>
      <p:sp>
        <p:nvSpPr>
          <p:cNvPr id="14351" name="TextBox 19">
            <a:extLst>
              <a:ext uri="{FF2B5EF4-FFF2-40B4-BE49-F238E27FC236}">
                <a16:creationId xmlns:a16="http://schemas.microsoft.com/office/drawing/2014/main" id="{025F9573-0A8F-4C63-BE30-D5489A0FD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675" y="5167313"/>
            <a:ext cx="34829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/>
              <a:t>- Муниципальная программа «Чистая вода»</a:t>
            </a: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id="{40345818-6D29-4E8D-AFE6-40CA85457F2F}"/>
              </a:ext>
            </a:extLst>
          </p:cNvPr>
          <p:cNvSpPr/>
          <p:nvPr/>
        </p:nvSpPr>
        <p:spPr>
          <a:xfrm>
            <a:off x="7443788" y="5167313"/>
            <a:ext cx="1425575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4353" name="TextBox 14">
            <a:extLst>
              <a:ext uri="{FF2B5EF4-FFF2-40B4-BE49-F238E27FC236}">
                <a16:creationId xmlns:a16="http://schemas.microsoft.com/office/drawing/2014/main" id="{B0D0D805-7F12-4087-A3F6-7078B2980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5388" y="5237163"/>
            <a:ext cx="13065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/>
              <a:t>3,4</a:t>
            </a:r>
          </a:p>
          <a:p>
            <a:pPr algn="ctr"/>
            <a:r>
              <a:rPr lang="ru-RU" altLang="ru-RU" sz="2000" b="1"/>
              <a:t>млн.руб.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Цилиндр 14">
            <a:extLst>
              <a:ext uri="{FF2B5EF4-FFF2-40B4-BE49-F238E27FC236}">
                <a16:creationId xmlns:a16="http://schemas.microsoft.com/office/drawing/2014/main" id="{C882287D-79A3-4964-8856-4C36053BCF6C}"/>
              </a:ext>
            </a:extLst>
          </p:cNvPr>
          <p:cNvSpPr/>
          <p:nvPr/>
        </p:nvSpPr>
        <p:spPr>
          <a:xfrm>
            <a:off x="4344988" y="3429000"/>
            <a:ext cx="788987" cy="2860675"/>
          </a:xfrm>
          <a:prstGeom prst="can">
            <a:avLst/>
          </a:prstGeom>
          <a:solidFill>
            <a:srgbClr val="E26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242" name="Заголовок 1">
            <a:extLst>
              <a:ext uri="{FF2B5EF4-FFF2-40B4-BE49-F238E27FC236}">
                <a16:creationId xmlns:a16="http://schemas.microsoft.com/office/drawing/2014/main" id="{2F5CAA97-E27B-4209-9325-BEFD41C2B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914" y="777558"/>
            <a:ext cx="8229600" cy="1545018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b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b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Муниципальная программа</a:t>
            </a:r>
            <a:b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«Развитие культуры</a:t>
            </a:r>
            <a:b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 Еткульском муниципальном </a:t>
            </a: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районе»</a:t>
            </a:r>
            <a:b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altLang="ru-RU" sz="4000" b="1" dirty="0"/>
              <a:t> </a:t>
            </a:r>
            <a:br>
              <a:rPr lang="ru-RU" altLang="ru-RU" sz="4000" b="1" dirty="0"/>
            </a:br>
            <a:r>
              <a:rPr lang="ru-RU" altLang="ru-RU" sz="3200" b="1" dirty="0"/>
              <a:t>  </a:t>
            </a:r>
            <a:br>
              <a:rPr lang="ru-RU" altLang="ru-RU" sz="3200" b="1" dirty="0"/>
            </a:br>
            <a:endParaRPr lang="ru-RU" altLang="ru-RU" sz="3200" b="1" dirty="0"/>
          </a:p>
        </p:txBody>
      </p:sp>
      <p:sp>
        <p:nvSpPr>
          <p:cNvPr id="15364" name="TextBox 11">
            <a:extLst>
              <a:ext uri="{FF2B5EF4-FFF2-40B4-BE49-F238E27FC236}">
                <a16:creationId xmlns:a16="http://schemas.microsoft.com/office/drawing/2014/main" id="{69687382-C0B7-451F-A8D3-6398E6A904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29175"/>
            <a:ext cx="1447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/>
              <a:t>     </a:t>
            </a:r>
          </a:p>
        </p:txBody>
      </p:sp>
      <p:sp>
        <p:nvSpPr>
          <p:cNvPr id="15365" name="TextBox 14">
            <a:extLst>
              <a:ext uri="{FF2B5EF4-FFF2-40B4-BE49-F238E27FC236}">
                <a16:creationId xmlns:a16="http://schemas.microsoft.com/office/drawing/2014/main" id="{1DFF71CC-27B4-4E9F-BE6D-0752197AC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1650" y="4295775"/>
            <a:ext cx="9874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/>
              <a:t>-11,8 %</a:t>
            </a:r>
          </a:p>
        </p:txBody>
      </p:sp>
      <p:sp>
        <p:nvSpPr>
          <p:cNvPr id="16" name="Стрелка вправо 15">
            <a:extLst>
              <a:ext uri="{FF2B5EF4-FFF2-40B4-BE49-F238E27FC236}">
                <a16:creationId xmlns:a16="http://schemas.microsoft.com/office/drawing/2014/main" id="{7B573CCD-BD71-4983-84D1-F31363A3217A}"/>
              </a:ext>
            </a:extLst>
          </p:cNvPr>
          <p:cNvSpPr/>
          <p:nvPr/>
        </p:nvSpPr>
        <p:spPr>
          <a:xfrm rot="5400000">
            <a:off x="4165600" y="4895850"/>
            <a:ext cx="1041400" cy="558800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367" name="TextBox 16">
            <a:extLst>
              <a:ext uri="{FF2B5EF4-FFF2-40B4-BE49-F238E27FC236}">
                <a16:creationId xmlns:a16="http://schemas.microsoft.com/office/drawing/2014/main" id="{FDE70241-677D-4632-9ED0-28BC3DD6CBB3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924550" y="4643438"/>
            <a:ext cx="20669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(-5,5 млн.руб.)</a:t>
            </a:r>
          </a:p>
        </p:txBody>
      </p:sp>
      <p:sp>
        <p:nvSpPr>
          <p:cNvPr id="15368" name="TextBox 17">
            <a:extLst>
              <a:ext uri="{FF2B5EF4-FFF2-40B4-BE49-F238E27FC236}">
                <a16:creationId xmlns:a16="http://schemas.microsoft.com/office/drawing/2014/main" id="{617FD552-7D85-442C-BBC6-23F56352C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4375" y="6323013"/>
            <a:ext cx="1346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b="1"/>
              <a:t>2022 год</a:t>
            </a:r>
          </a:p>
        </p:txBody>
      </p:sp>
      <p:sp>
        <p:nvSpPr>
          <p:cNvPr id="15369" name="TextBox 17">
            <a:extLst>
              <a:ext uri="{FF2B5EF4-FFF2-40B4-BE49-F238E27FC236}">
                <a16:creationId xmlns:a16="http://schemas.microsoft.com/office/drawing/2014/main" id="{92425524-0835-4E8F-9F61-A1CE05695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0363" y="2460625"/>
            <a:ext cx="22812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46,5 млн.руб.</a:t>
            </a:r>
          </a:p>
        </p:txBody>
      </p:sp>
      <p:sp>
        <p:nvSpPr>
          <p:cNvPr id="15370" name="TextBox 17">
            <a:extLst>
              <a:ext uri="{FF2B5EF4-FFF2-40B4-BE49-F238E27FC236}">
                <a16:creationId xmlns:a16="http://schemas.microsoft.com/office/drawing/2014/main" id="{55F10BE4-2FDC-4350-9FB8-B3D344927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9713" y="2959100"/>
            <a:ext cx="19764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41,0 млн.руб.</a:t>
            </a:r>
          </a:p>
        </p:txBody>
      </p:sp>
      <p:sp>
        <p:nvSpPr>
          <p:cNvPr id="15371" name="TextBox 17">
            <a:extLst>
              <a:ext uri="{FF2B5EF4-FFF2-40B4-BE49-F238E27FC236}">
                <a16:creationId xmlns:a16="http://schemas.microsoft.com/office/drawing/2014/main" id="{25DAB5AA-1141-45B8-A99F-03DA3BA53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6323013"/>
            <a:ext cx="13636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b="1"/>
              <a:t>2023 год</a:t>
            </a:r>
          </a:p>
        </p:txBody>
      </p:sp>
      <p:sp>
        <p:nvSpPr>
          <p:cNvPr id="3" name="Цилиндр 2">
            <a:extLst>
              <a:ext uri="{FF2B5EF4-FFF2-40B4-BE49-F238E27FC236}">
                <a16:creationId xmlns:a16="http://schemas.microsoft.com/office/drawing/2014/main" id="{A7291D06-5A61-4BB5-999F-A511B623750D}"/>
              </a:ext>
            </a:extLst>
          </p:cNvPr>
          <p:cNvSpPr/>
          <p:nvPr/>
        </p:nvSpPr>
        <p:spPr>
          <a:xfrm>
            <a:off x="2185988" y="2973388"/>
            <a:ext cx="788987" cy="3357562"/>
          </a:xfrm>
          <a:prstGeom prst="can">
            <a:avLst/>
          </a:prstGeom>
          <a:solidFill>
            <a:srgbClr val="FF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Цилиндр 14">
            <a:extLst>
              <a:ext uri="{FF2B5EF4-FFF2-40B4-BE49-F238E27FC236}">
                <a16:creationId xmlns:a16="http://schemas.microsoft.com/office/drawing/2014/main" id="{E2F6428A-0CD1-4DC0-8EE0-0094E0AC842D}"/>
              </a:ext>
            </a:extLst>
          </p:cNvPr>
          <p:cNvSpPr/>
          <p:nvPr/>
        </p:nvSpPr>
        <p:spPr>
          <a:xfrm>
            <a:off x="5365750" y="3254375"/>
            <a:ext cx="822325" cy="3051175"/>
          </a:xfrm>
          <a:prstGeom prst="can">
            <a:avLst/>
          </a:prstGeom>
          <a:solidFill>
            <a:srgbClr val="E26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242" name="Заголовок 1">
            <a:extLst>
              <a:ext uri="{FF2B5EF4-FFF2-40B4-BE49-F238E27FC236}">
                <a16:creationId xmlns:a16="http://schemas.microsoft.com/office/drawing/2014/main" id="{5054D662-C18A-4B04-9513-B63004886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914" y="777558"/>
            <a:ext cx="8229600" cy="1545018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b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b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Муниципальная программа</a:t>
            </a:r>
            <a:b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«Развитие физической культуры и спорта</a:t>
            </a:r>
            <a:b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 Еткульском муниципальном районе»</a:t>
            </a:r>
            <a:b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altLang="ru-RU" sz="4000" b="1" dirty="0"/>
              <a:t> </a:t>
            </a:r>
            <a:br>
              <a:rPr lang="ru-RU" altLang="ru-RU" sz="4000" b="1" dirty="0"/>
            </a:br>
            <a:r>
              <a:rPr lang="ru-RU" altLang="ru-RU" sz="3200" b="1" dirty="0"/>
              <a:t>  </a:t>
            </a:r>
            <a:br>
              <a:rPr lang="ru-RU" altLang="ru-RU" sz="3200" b="1" dirty="0"/>
            </a:br>
            <a:endParaRPr lang="ru-RU" altLang="ru-RU" sz="3200" b="1" dirty="0"/>
          </a:p>
        </p:txBody>
      </p:sp>
      <p:sp>
        <p:nvSpPr>
          <p:cNvPr id="16388" name="TextBox 11">
            <a:extLst>
              <a:ext uri="{FF2B5EF4-FFF2-40B4-BE49-F238E27FC236}">
                <a16:creationId xmlns:a16="http://schemas.microsoft.com/office/drawing/2014/main" id="{A9680387-4FEA-4FBD-A9CF-5BE5AA234C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29175"/>
            <a:ext cx="1447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/>
              <a:t>     </a:t>
            </a:r>
          </a:p>
        </p:txBody>
      </p:sp>
      <p:sp>
        <p:nvSpPr>
          <p:cNvPr id="16389" name="TextBox 14">
            <a:extLst>
              <a:ext uri="{FF2B5EF4-FFF2-40B4-BE49-F238E27FC236}">
                <a16:creationId xmlns:a16="http://schemas.microsoft.com/office/drawing/2014/main" id="{BCD75162-D0AF-4C16-9429-C057B6841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5750" y="4802188"/>
            <a:ext cx="1146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000"/>
              <a:t>-14,9 %</a:t>
            </a:r>
          </a:p>
        </p:txBody>
      </p:sp>
      <p:sp>
        <p:nvSpPr>
          <p:cNvPr id="16" name="Стрелка вправо 15">
            <a:extLst>
              <a:ext uri="{FF2B5EF4-FFF2-40B4-BE49-F238E27FC236}">
                <a16:creationId xmlns:a16="http://schemas.microsoft.com/office/drawing/2014/main" id="{17469F13-7074-4016-9993-8E7DD9D770AE}"/>
              </a:ext>
            </a:extLst>
          </p:cNvPr>
          <p:cNvSpPr/>
          <p:nvPr/>
        </p:nvSpPr>
        <p:spPr>
          <a:xfrm rot="5400000">
            <a:off x="5495132" y="5344318"/>
            <a:ext cx="609600" cy="519113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1" name="TextBox 16">
            <a:extLst>
              <a:ext uri="{FF2B5EF4-FFF2-40B4-BE49-F238E27FC236}">
                <a16:creationId xmlns:a16="http://schemas.microsoft.com/office/drawing/2014/main" id="{FB75568A-4935-44EC-9B80-160E17F98673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511925" y="4741863"/>
            <a:ext cx="244951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(- 12,5 млн.руб.)</a:t>
            </a:r>
          </a:p>
        </p:txBody>
      </p:sp>
      <p:sp>
        <p:nvSpPr>
          <p:cNvPr id="16392" name="TextBox 17">
            <a:extLst>
              <a:ext uri="{FF2B5EF4-FFF2-40B4-BE49-F238E27FC236}">
                <a16:creationId xmlns:a16="http://schemas.microsoft.com/office/drawing/2014/main" id="{58C2D9B6-5631-446D-A6B6-A041DB60F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2063" y="2792413"/>
            <a:ext cx="2247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71,3 млн.руб.</a:t>
            </a:r>
          </a:p>
        </p:txBody>
      </p:sp>
      <p:sp>
        <p:nvSpPr>
          <p:cNvPr id="16393" name="TextBox 17">
            <a:extLst>
              <a:ext uri="{FF2B5EF4-FFF2-40B4-BE49-F238E27FC236}">
                <a16:creationId xmlns:a16="http://schemas.microsoft.com/office/drawing/2014/main" id="{1E953395-4770-43A8-9FF8-593DDBA80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2875" y="6369050"/>
            <a:ext cx="1289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b="1"/>
              <a:t>2023 год</a:t>
            </a:r>
          </a:p>
        </p:txBody>
      </p:sp>
      <p:sp>
        <p:nvSpPr>
          <p:cNvPr id="16394" name="TextBox 17">
            <a:extLst>
              <a:ext uri="{FF2B5EF4-FFF2-40B4-BE49-F238E27FC236}">
                <a16:creationId xmlns:a16="http://schemas.microsoft.com/office/drawing/2014/main" id="{4E7AE873-179B-4314-A526-28B50DC79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1300" y="6305550"/>
            <a:ext cx="1290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b="1"/>
              <a:t>2022 год</a:t>
            </a:r>
          </a:p>
        </p:txBody>
      </p:sp>
      <p:sp>
        <p:nvSpPr>
          <p:cNvPr id="16395" name="TextBox 17">
            <a:extLst>
              <a:ext uri="{FF2B5EF4-FFF2-40B4-BE49-F238E27FC236}">
                <a16:creationId xmlns:a16="http://schemas.microsoft.com/office/drawing/2014/main" id="{284AA81F-B0EC-4608-B0CF-2C376E665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5" y="2316163"/>
            <a:ext cx="2241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83,8 млн.руб.</a:t>
            </a:r>
          </a:p>
        </p:txBody>
      </p:sp>
      <p:sp>
        <p:nvSpPr>
          <p:cNvPr id="3" name="Цилиндр 2">
            <a:extLst>
              <a:ext uri="{FF2B5EF4-FFF2-40B4-BE49-F238E27FC236}">
                <a16:creationId xmlns:a16="http://schemas.microsoft.com/office/drawing/2014/main" id="{D1222920-F583-40E9-9617-017693BF7738}"/>
              </a:ext>
            </a:extLst>
          </p:cNvPr>
          <p:cNvSpPr/>
          <p:nvPr/>
        </p:nvSpPr>
        <p:spPr>
          <a:xfrm>
            <a:off x="2971800" y="2733675"/>
            <a:ext cx="822325" cy="3571875"/>
          </a:xfrm>
          <a:prstGeom prst="can">
            <a:avLst/>
          </a:prstGeom>
          <a:solidFill>
            <a:srgbClr val="FF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/>
              <a:t>Бюджет – это план доходов и расходов на определенный период.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73002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Цилиндр 30">
            <a:extLst>
              <a:ext uri="{FF2B5EF4-FFF2-40B4-BE49-F238E27FC236}">
                <a16:creationId xmlns:a16="http://schemas.microsoft.com/office/drawing/2014/main" id="{C82ECFC1-34C2-4F6A-BF0F-3D6F01498DFB}"/>
              </a:ext>
            </a:extLst>
          </p:cNvPr>
          <p:cNvSpPr/>
          <p:nvPr/>
        </p:nvSpPr>
        <p:spPr>
          <a:xfrm>
            <a:off x="7691438" y="2528888"/>
            <a:ext cx="909637" cy="2587625"/>
          </a:xfrm>
          <a:prstGeom prst="can">
            <a:avLst/>
          </a:prstGeom>
          <a:solidFill>
            <a:srgbClr val="E26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" name="Цилиндр 29">
            <a:extLst>
              <a:ext uri="{FF2B5EF4-FFF2-40B4-BE49-F238E27FC236}">
                <a16:creationId xmlns:a16="http://schemas.microsoft.com/office/drawing/2014/main" id="{B0FBD15C-B4E4-44C0-A6ED-CD6A2D5E61E0}"/>
              </a:ext>
            </a:extLst>
          </p:cNvPr>
          <p:cNvSpPr/>
          <p:nvPr/>
        </p:nvSpPr>
        <p:spPr>
          <a:xfrm>
            <a:off x="5340350" y="2479675"/>
            <a:ext cx="911225" cy="2587625"/>
          </a:xfrm>
          <a:prstGeom prst="can">
            <a:avLst/>
          </a:prstGeom>
          <a:solidFill>
            <a:srgbClr val="FF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9" name="Цилиндр 28">
            <a:extLst>
              <a:ext uri="{FF2B5EF4-FFF2-40B4-BE49-F238E27FC236}">
                <a16:creationId xmlns:a16="http://schemas.microsoft.com/office/drawing/2014/main" id="{96C29C5A-35A7-48B7-B716-39E01A32117B}"/>
              </a:ext>
            </a:extLst>
          </p:cNvPr>
          <p:cNvSpPr/>
          <p:nvPr/>
        </p:nvSpPr>
        <p:spPr>
          <a:xfrm>
            <a:off x="2905125" y="2451100"/>
            <a:ext cx="911225" cy="2587625"/>
          </a:xfrm>
          <a:prstGeom prst="can">
            <a:avLst/>
          </a:prstGeom>
          <a:solidFill>
            <a:srgbClr val="FF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Цилиндр 2">
            <a:extLst>
              <a:ext uri="{FF2B5EF4-FFF2-40B4-BE49-F238E27FC236}">
                <a16:creationId xmlns:a16="http://schemas.microsoft.com/office/drawing/2014/main" id="{0ED503E5-8C9B-4B93-8FA4-6C74CADC6350}"/>
              </a:ext>
            </a:extLst>
          </p:cNvPr>
          <p:cNvSpPr/>
          <p:nvPr/>
        </p:nvSpPr>
        <p:spPr>
          <a:xfrm>
            <a:off x="657225" y="2451100"/>
            <a:ext cx="911225" cy="2587625"/>
          </a:xfrm>
          <a:prstGeom prst="can">
            <a:avLst/>
          </a:prstGeom>
          <a:solidFill>
            <a:srgbClr val="FF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414" name="TextBox 7">
            <a:extLst>
              <a:ext uri="{FF2B5EF4-FFF2-40B4-BE49-F238E27FC236}">
                <a16:creationId xmlns:a16="http://schemas.microsoft.com/office/drawing/2014/main" id="{DA404928-2983-4F65-9FC4-EF8B9C18B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6438" y="5302250"/>
            <a:ext cx="23955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/>
              <a:t>Патриотическое воспитание молодых граждан</a:t>
            </a:r>
          </a:p>
        </p:txBody>
      </p:sp>
      <p:sp>
        <p:nvSpPr>
          <p:cNvPr id="17415" name="TextBox 8">
            <a:extLst>
              <a:ext uri="{FF2B5EF4-FFF2-40B4-BE49-F238E27FC236}">
                <a16:creationId xmlns:a16="http://schemas.microsoft.com/office/drawing/2014/main" id="{2C1AB10D-4540-4CAF-ACB3-883DBD36E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5325" y="5157788"/>
            <a:ext cx="24987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/>
              <a:t>Профилактика безнадзорности и правонарушений несовершеннолетних</a:t>
            </a:r>
          </a:p>
        </p:txBody>
      </p:sp>
      <p:sp>
        <p:nvSpPr>
          <p:cNvPr id="17416" name="TextBox 9">
            <a:extLst>
              <a:ext uri="{FF2B5EF4-FFF2-40B4-BE49-F238E27FC236}">
                <a16:creationId xmlns:a16="http://schemas.microsoft.com/office/drawing/2014/main" id="{8ECC04C0-E729-4D4C-B990-5E2E07D62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2913" y="5260975"/>
            <a:ext cx="25003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/>
              <a:t>Противодействие распространению наркомании</a:t>
            </a:r>
          </a:p>
        </p:txBody>
      </p:sp>
      <p:sp>
        <p:nvSpPr>
          <p:cNvPr id="17417" name="TextBox 10">
            <a:extLst>
              <a:ext uri="{FF2B5EF4-FFF2-40B4-BE49-F238E27FC236}">
                <a16:creationId xmlns:a16="http://schemas.microsoft.com/office/drawing/2014/main" id="{95103C9F-C1C2-4342-9CC3-83C70B07B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57150" y="5434013"/>
            <a:ext cx="24987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/>
              <a:t>Молодежная политика</a:t>
            </a:r>
          </a:p>
        </p:txBody>
      </p:sp>
      <p:sp>
        <p:nvSpPr>
          <p:cNvPr id="17418" name="TextBox 11">
            <a:extLst>
              <a:ext uri="{FF2B5EF4-FFF2-40B4-BE49-F238E27FC236}">
                <a16:creationId xmlns:a16="http://schemas.microsoft.com/office/drawing/2014/main" id="{BEF54D61-0C4B-4C71-9CCB-058845F02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2163" y="1431925"/>
            <a:ext cx="2001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60,0 тыс.руб</a:t>
            </a:r>
            <a:r>
              <a:rPr lang="ru-RU" altLang="ru-RU"/>
              <a:t>.</a:t>
            </a:r>
          </a:p>
        </p:txBody>
      </p:sp>
      <p:sp>
        <p:nvSpPr>
          <p:cNvPr id="17419" name="TextBox 12">
            <a:extLst>
              <a:ext uri="{FF2B5EF4-FFF2-40B4-BE49-F238E27FC236}">
                <a16:creationId xmlns:a16="http://schemas.microsoft.com/office/drawing/2014/main" id="{3C299506-AEE2-4E50-B620-A4689A716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6513" y="1412875"/>
            <a:ext cx="2279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238,1 тыс.руб.</a:t>
            </a:r>
          </a:p>
        </p:txBody>
      </p:sp>
      <p:sp>
        <p:nvSpPr>
          <p:cNvPr id="17420" name="TextBox 13">
            <a:extLst>
              <a:ext uri="{FF2B5EF4-FFF2-40B4-BE49-F238E27FC236}">
                <a16:creationId xmlns:a16="http://schemas.microsoft.com/office/drawing/2014/main" id="{3B26C640-7DF2-47D6-8F42-A2395A5F9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663" y="1431925"/>
            <a:ext cx="2663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219,0 тыс.руб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7421" name="TextBox 14">
            <a:extLst>
              <a:ext uri="{FF2B5EF4-FFF2-40B4-BE49-F238E27FC236}">
                <a16:creationId xmlns:a16="http://schemas.microsoft.com/office/drawing/2014/main" id="{CE245493-A76A-4D8A-A88F-78A67A20B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0" y="1385888"/>
            <a:ext cx="24685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903,1 тыс.руб.</a:t>
            </a:r>
          </a:p>
        </p:txBody>
      </p:sp>
      <p:sp>
        <p:nvSpPr>
          <p:cNvPr id="17422" name="TextBox 16">
            <a:extLst>
              <a:ext uri="{FF2B5EF4-FFF2-40B4-BE49-F238E27FC236}">
                <a16:creationId xmlns:a16="http://schemas.microsoft.com/office/drawing/2014/main" id="{738D0A4D-E42E-4B19-8FD5-327BA3378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4488" y="3313113"/>
            <a:ext cx="1081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b="1"/>
              <a:t>24,3 % </a:t>
            </a:r>
            <a:endParaRPr lang="ru-RU" altLang="ru-RU"/>
          </a:p>
        </p:txBody>
      </p:sp>
      <p:sp>
        <p:nvSpPr>
          <p:cNvPr id="17423" name="TextBox 17">
            <a:extLst>
              <a:ext uri="{FF2B5EF4-FFF2-40B4-BE49-F238E27FC236}">
                <a16:creationId xmlns:a16="http://schemas.microsoft.com/office/drawing/2014/main" id="{837C1438-777B-4A8B-A95E-D2F1A155C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1800" y="3379788"/>
            <a:ext cx="9350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b="1"/>
              <a:t>55,3 % </a:t>
            </a:r>
            <a:endParaRPr lang="ru-RU" altLang="ru-RU"/>
          </a:p>
        </p:txBody>
      </p:sp>
      <p:sp>
        <p:nvSpPr>
          <p:cNvPr id="17424" name="TextBox 18">
            <a:extLst>
              <a:ext uri="{FF2B5EF4-FFF2-40B4-BE49-F238E27FC236}">
                <a16:creationId xmlns:a16="http://schemas.microsoft.com/office/drawing/2014/main" id="{25740952-29B6-430E-90CF-6A7A799F5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038" y="3313113"/>
            <a:ext cx="9350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b="1"/>
              <a:t>26,0 % </a:t>
            </a:r>
            <a:endParaRPr lang="ru-RU" altLang="ru-RU"/>
          </a:p>
        </p:txBody>
      </p:sp>
      <p:sp>
        <p:nvSpPr>
          <p:cNvPr id="22" name="Стрелка вправо 21">
            <a:extLst>
              <a:ext uri="{FF2B5EF4-FFF2-40B4-BE49-F238E27FC236}">
                <a16:creationId xmlns:a16="http://schemas.microsoft.com/office/drawing/2014/main" id="{EF7939B4-D9B5-49CB-A6DA-55492FA847D4}"/>
              </a:ext>
            </a:extLst>
          </p:cNvPr>
          <p:cNvSpPr/>
          <p:nvPr/>
        </p:nvSpPr>
        <p:spPr>
          <a:xfrm rot="16200000">
            <a:off x="599281" y="3955257"/>
            <a:ext cx="1031875" cy="585788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Стрелка вправо 22">
            <a:extLst>
              <a:ext uri="{FF2B5EF4-FFF2-40B4-BE49-F238E27FC236}">
                <a16:creationId xmlns:a16="http://schemas.microsoft.com/office/drawing/2014/main" id="{AA4A5245-9DB8-4150-ACDE-7B66FD1DFE7F}"/>
              </a:ext>
            </a:extLst>
          </p:cNvPr>
          <p:cNvSpPr/>
          <p:nvPr/>
        </p:nvSpPr>
        <p:spPr>
          <a:xfrm rot="16200000">
            <a:off x="2897982" y="3963194"/>
            <a:ext cx="1033462" cy="603250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Стрелка вправо 23">
            <a:extLst>
              <a:ext uri="{FF2B5EF4-FFF2-40B4-BE49-F238E27FC236}">
                <a16:creationId xmlns:a16="http://schemas.microsoft.com/office/drawing/2014/main" id="{0562F0B5-D98D-4ABC-A339-7572C61F9968}"/>
              </a:ext>
            </a:extLst>
          </p:cNvPr>
          <p:cNvSpPr/>
          <p:nvPr/>
        </p:nvSpPr>
        <p:spPr>
          <a:xfrm rot="16200000">
            <a:off x="5292725" y="4041775"/>
            <a:ext cx="1031875" cy="593725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428" name="TextBox 26">
            <a:extLst>
              <a:ext uri="{FF2B5EF4-FFF2-40B4-BE49-F238E27FC236}">
                <a16:creationId xmlns:a16="http://schemas.microsoft.com/office/drawing/2014/main" id="{980FC276-DB4E-49CE-8623-92B993C46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1875" y="1966913"/>
            <a:ext cx="25717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(+46,5 тыс.руб.)</a:t>
            </a:r>
          </a:p>
        </p:txBody>
      </p:sp>
      <p:sp>
        <p:nvSpPr>
          <p:cNvPr id="17429" name="TextBox 27">
            <a:extLst>
              <a:ext uri="{FF2B5EF4-FFF2-40B4-BE49-F238E27FC236}">
                <a16:creationId xmlns:a16="http://schemas.microsoft.com/office/drawing/2014/main" id="{68544657-CF19-408D-A0B6-93FC28DF7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25" y="1966913"/>
            <a:ext cx="22320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(+78,0 тыс.руб.)</a:t>
            </a:r>
          </a:p>
        </p:txBody>
      </p:sp>
      <p:sp>
        <p:nvSpPr>
          <p:cNvPr id="17430" name="TextBox 28">
            <a:extLst>
              <a:ext uri="{FF2B5EF4-FFF2-40B4-BE49-F238E27FC236}">
                <a16:creationId xmlns:a16="http://schemas.microsoft.com/office/drawing/2014/main" id="{7615543C-6DEF-45A1-8D2C-2E9BDC53A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863" y="1966913"/>
            <a:ext cx="235426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(+186,1 тыс.руб.)</a:t>
            </a:r>
          </a:p>
        </p:txBody>
      </p:sp>
      <p:sp>
        <p:nvSpPr>
          <p:cNvPr id="26" name="Заголовок 1">
            <a:extLst>
              <a:ext uri="{FF2B5EF4-FFF2-40B4-BE49-F238E27FC236}">
                <a16:creationId xmlns:a16="http://schemas.microsoft.com/office/drawing/2014/main" id="{001A33B8-B146-4A64-9DB3-E204159CF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26759"/>
            <a:ext cx="8229600" cy="888809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Программы по работе с молодежью</a:t>
            </a:r>
            <a:endParaRPr lang="ru-RU" altLang="ru-RU" sz="32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26B1262-9A13-4F1D-8B20-695278201389}"/>
              </a:ext>
            </a:extLst>
          </p:cNvPr>
          <p:cNvSpPr txBox="1"/>
          <p:nvPr/>
        </p:nvSpPr>
        <p:spPr>
          <a:xfrm>
            <a:off x="214282" y="-34805"/>
            <a:ext cx="8715436" cy="206210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j-lt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</a:rPr>
              <a:t>Финансовая помощь сельским поселениям из районного и областного бюджетов на выполнение собственных полномочий</a:t>
            </a:r>
            <a:endParaRPr lang="ru-RU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cs typeface="+mn-cs"/>
            </a:endParaRPr>
          </a:p>
        </p:txBody>
      </p:sp>
      <p:graphicFrame>
        <p:nvGraphicFramePr>
          <p:cNvPr id="9218" name="Диаграмма 15">
            <a:extLst>
              <a:ext uri="{FF2B5EF4-FFF2-40B4-BE49-F238E27FC236}">
                <a16:creationId xmlns:a16="http://schemas.microsoft.com/office/drawing/2014/main" id="{AC1A1671-E4FB-49A9-884D-CB659E7367C1}"/>
              </a:ext>
            </a:extLst>
          </p:cNvPr>
          <p:cNvGraphicFramePr>
            <a:graphicFrameLocks/>
          </p:cNvGraphicFramePr>
          <p:nvPr/>
        </p:nvGraphicFramePr>
        <p:xfrm>
          <a:off x="-146050" y="1473200"/>
          <a:ext cx="9290050" cy="526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74" r:id="rId3" imgW="9291109" imgH="5267401" progId="Excel.Chart.8">
                  <p:embed/>
                </p:oleObj>
              </mc:Choice>
              <mc:Fallback>
                <p:oleObj r:id="rId3" imgW="9291109" imgH="5267401" progId="Excel.Chart.8">
                  <p:embed/>
                  <p:pic>
                    <p:nvPicPr>
                      <p:cNvPr id="9218" name="Диаграмма 15">
                        <a:extLst>
                          <a:ext uri="{FF2B5EF4-FFF2-40B4-BE49-F238E27FC236}">
                            <a16:creationId xmlns:a16="http://schemas.microsoft.com/office/drawing/2014/main" id="{AC1A1671-E4FB-49A9-884D-CB659E7367C1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46050" y="1473200"/>
                        <a:ext cx="9290050" cy="5268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TextBox 16">
            <a:extLst>
              <a:ext uri="{FF2B5EF4-FFF2-40B4-BE49-F238E27FC236}">
                <a16:creationId xmlns:a16="http://schemas.microsoft.com/office/drawing/2014/main" id="{A248AD07-04B7-4AD2-A589-7E5395A21A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2024063"/>
            <a:ext cx="22304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45,0 млн. руб.</a:t>
            </a:r>
          </a:p>
        </p:txBody>
      </p:sp>
      <p:sp>
        <p:nvSpPr>
          <p:cNvPr id="9221" name="TextBox 41">
            <a:extLst>
              <a:ext uri="{FF2B5EF4-FFF2-40B4-BE49-F238E27FC236}">
                <a16:creationId xmlns:a16="http://schemas.microsoft.com/office/drawing/2014/main" id="{45065448-783B-4A7D-BCA2-CA484725FA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4587875"/>
            <a:ext cx="19478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21,5 </a:t>
            </a:r>
          </a:p>
          <a:p>
            <a:pPr algn="ctr"/>
            <a:r>
              <a:rPr lang="ru-RU" altLang="ru-RU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млн. руб.</a:t>
            </a:r>
          </a:p>
        </p:txBody>
      </p:sp>
      <p:sp>
        <p:nvSpPr>
          <p:cNvPr id="9222" name="TextBox 47">
            <a:extLst>
              <a:ext uri="{FF2B5EF4-FFF2-40B4-BE49-F238E27FC236}">
                <a16:creationId xmlns:a16="http://schemas.microsoft.com/office/drawing/2014/main" id="{94DFE982-B36E-42D2-965E-B17DF19DB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0838" y="3429000"/>
            <a:ext cx="18192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+1,3</a:t>
            </a:r>
          </a:p>
          <a:p>
            <a:pPr algn="ctr"/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млн.руб.</a:t>
            </a:r>
          </a:p>
        </p:txBody>
      </p:sp>
      <p:sp>
        <p:nvSpPr>
          <p:cNvPr id="9223" name="TextBox 48">
            <a:extLst>
              <a:ext uri="{FF2B5EF4-FFF2-40B4-BE49-F238E27FC236}">
                <a16:creationId xmlns:a16="http://schemas.microsoft.com/office/drawing/2014/main" id="{AB9AFEF0-0731-48FB-9CBA-5C3AF19FB9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0838" y="4217988"/>
            <a:ext cx="1947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+2,9 %</a:t>
            </a:r>
          </a:p>
        </p:txBody>
      </p:sp>
      <p:sp>
        <p:nvSpPr>
          <p:cNvPr id="9224" name="TextBox 3">
            <a:extLst>
              <a:ext uri="{FF2B5EF4-FFF2-40B4-BE49-F238E27FC236}">
                <a16:creationId xmlns:a16="http://schemas.microsoft.com/office/drawing/2014/main" id="{C64774CB-1AAC-49BF-958C-FDF0DA14C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63700"/>
            <a:ext cx="1220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/>
              <a:t>Млн.руб.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Цилиндр 25">
            <a:extLst>
              <a:ext uri="{FF2B5EF4-FFF2-40B4-BE49-F238E27FC236}">
                <a16:creationId xmlns:a16="http://schemas.microsoft.com/office/drawing/2014/main" id="{7EC603FE-5A95-4B65-B899-A7D14B1D940B}"/>
              </a:ext>
            </a:extLst>
          </p:cNvPr>
          <p:cNvSpPr/>
          <p:nvPr/>
        </p:nvSpPr>
        <p:spPr>
          <a:xfrm>
            <a:off x="3001963" y="2520950"/>
            <a:ext cx="906462" cy="2689225"/>
          </a:xfrm>
          <a:prstGeom prst="can">
            <a:avLst/>
          </a:prstGeom>
          <a:solidFill>
            <a:srgbClr val="FF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8" name="Цилиндр 27">
            <a:extLst>
              <a:ext uri="{FF2B5EF4-FFF2-40B4-BE49-F238E27FC236}">
                <a16:creationId xmlns:a16="http://schemas.microsoft.com/office/drawing/2014/main" id="{1396E6C3-AE9E-41D9-AC67-5B1E99641A6D}"/>
              </a:ext>
            </a:extLst>
          </p:cNvPr>
          <p:cNvSpPr/>
          <p:nvPr/>
        </p:nvSpPr>
        <p:spPr>
          <a:xfrm>
            <a:off x="7893050" y="2493963"/>
            <a:ext cx="896938" cy="2689225"/>
          </a:xfrm>
          <a:prstGeom prst="can">
            <a:avLst/>
          </a:prstGeom>
          <a:solidFill>
            <a:srgbClr val="FF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Цилиндр 26">
            <a:extLst>
              <a:ext uri="{FF2B5EF4-FFF2-40B4-BE49-F238E27FC236}">
                <a16:creationId xmlns:a16="http://schemas.microsoft.com/office/drawing/2014/main" id="{691A38ED-A847-42B3-A58E-95837F80616B}"/>
              </a:ext>
            </a:extLst>
          </p:cNvPr>
          <p:cNvSpPr/>
          <p:nvPr/>
        </p:nvSpPr>
        <p:spPr>
          <a:xfrm>
            <a:off x="5541963" y="2468563"/>
            <a:ext cx="855662" cy="2689225"/>
          </a:xfrm>
          <a:prstGeom prst="can">
            <a:avLst/>
          </a:prstGeom>
          <a:solidFill>
            <a:srgbClr val="FF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Цилиндр 1">
            <a:extLst>
              <a:ext uri="{FF2B5EF4-FFF2-40B4-BE49-F238E27FC236}">
                <a16:creationId xmlns:a16="http://schemas.microsoft.com/office/drawing/2014/main" id="{54B6A337-0406-4EC0-9334-011ADFD4E410}"/>
              </a:ext>
            </a:extLst>
          </p:cNvPr>
          <p:cNvSpPr/>
          <p:nvPr/>
        </p:nvSpPr>
        <p:spPr>
          <a:xfrm>
            <a:off x="728663" y="2487613"/>
            <a:ext cx="935037" cy="2689225"/>
          </a:xfrm>
          <a:prstGeom prst="can">
            <a:avLst/>
          </a:prstGeom>
          <a:solidFill>
            <a:srgbClr val="E26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438" name="TextBox 7">
            <a:extLst>
              <a:ext uri="{FF2B5EF4-FFF2-40B4-BE49-F238E27FC236}">
                <a16:creationId xmlns:a16="http://schemas.microsoft.com/office/drawing/2014/main" id="{112A59B5-02A8-4651-96DE-FE45F78B1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14950"/>
            <a:ext cx="23955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/>
              <a:t>Библиотеки</a:t>
            </a:r>
          </a:p>
        </p:txBody>
      </p:sp>
      <p:sp>
        <p:nvSpPr>
          <p:cNvPr id="18439" name="TextBox 8">
            <a:extLst>
              <a:ext uri="{FF2B5EF4-FFF2-40B4-BE49-F238E27FC236}">
                <a16:creationId xmlns:a16="http://schemas.microsoft.com/office/drawing/2014/main" id="{CA488EAF-7038-430D-887A-5CBB1E058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5538" y="5157788"/>
            <a:ext cx="25003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/>
              <a:t>Коммунальное хозяйство</a:t>
            </a:r>
          </a:p>
        </p:txBody>
      </p:sp>
      <p:sp>
        <p:nvSpPr>
          <p:cNvPr id="18440" name="TextBox 9">
            <a:extLst>
              <a:ext uri="{FF2B5EF4-FFF2-40B4-BE49-F238E27FC236}">
                <a16:creationId xmlns:a16="http://schemas.microsoft.com/office/drawing/2014/main" id="{F9B4F75B-D157-4CD3-822E-E15BCD36E1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2675" y="5176838"/>
            <a:ext cx="24987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/>
              <a:t>Содержание мест захоронения</a:t>
            </a:r>
          </a:p>
        </p:txBody>
      </p:sp>
      <p:sp>
        <p:nvSpPr>
          <p:cNvPr id="18441" name="TextBox 10">
            <a:extLst>
              <a:ext uri="{FF2B5EF4-FFF2-40B4-BE49-F238E27FC236}">
                <a16:creationId xmlns:a16="http://schemas.microsoft.com/office/drawing/2014/main" id="{0B3CC65D-A5DA-41DB-90DB-2EE6322DE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3900" y="5314950"/>
            <a:ext cx="25003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/>
              <a:t>Дороги</a:t>
            </a:r>
          </a:p>
        </p:txBody>
      </p:sp>
      <p:sp>
        <p:nvSpPr>
          <p:cNvPr id="18442" name="TextBox 11">
            <a:extLst>
              <a:ext uri="{FF2B5EF4-FFF2-40B4-BE49-F238E27FC236}">
                <a16:creationId xmlns:a16="http://schemas.microsoft.com/office/drawing/2014/main" id="{A5115C49-DA3C-4038-A30C-71D0D918B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1476375"/>
            <a:ext cx="20018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16,1 млн.руб.</a:t>
            </a:r>
          </a:p>
        </p:txBody>
      </p:sp>
      <p:sp>
        <p:nvSpPr>
          <p:cNvPr id="18443" name="TextBox 12">
            <a:extLst>
              <a:ext uri="{FF2B5EF4-FFF2-40B4-BE49-F238E27FC236}">
                <a16:creationId xmlns:a16="http://schemas.microsoft.com/office/drawing/2014/main" id="{5CF178FA-7B10-4778-A11F-23F1254ED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00" y="1476375"/>
            <a:ext cx="2003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2,7 млн.руб.</a:t>
            </a:r>
          </a:p>
        </p:txBody>
      </p:sp>
      <p:sp>
        <p:nvSpPr>
          <p:cNvPr id="18444" name="TextBox 15">
            <a:extLst>
              <a:ext uri="{FF2B5EF4-FFF2-40B4-BE49-F238E27FC236}">
                <a16:creationId xmlns:a16="http://schemas.microsoft.com/office/drawing/2014/main" id="{DE37EBBE-079A-4CEC-9DAF-2901D7683C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688" y="3563938"/>
            <a:ext cx="9350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b="1"/>
              <a:t>2,5 % </a:t>
            </a:r>
            <a:endParaRPr lang="ru-RU" altLang="ru-RU"/>
          </a:p>
        </p:txBody>
      </p:sp>
      <p:sp>
        <p:nvSpPr>
          <p:cNvPr id="18445" name="TextBox 16">
            <a:extLst>
              <a:ext uri="{FF2B5EF4-FFF2-40B4-BE49-F238E27FC236}">
                <a16:creationId xmlns:a16="http://schemas.microsoft.com/office/drawing/2014/main" id="{290DD20E-29A8-42DA-8969-235DBC44B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1963" y="3570288"/>
            <a:ext cx="936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b="1"/>
              <a:t>8,0 % </a:t>
            </a:r>
            <a:endParaRPr lang="ru-RU" altLang="ru-RU"/>
          </a:p>
        </p:txBody>
      </p:sp>
      <p:sp>
        <p:nvSpPr>
          <p:cNvPr id="18446" name="TextBox 18">
            <a:extLst>
              <a:ext uri="{FF2B5EF4-FFF2-40B4-BE49-F238E27FC236}">
                <a16:creationId xmlns:a16="http://schemas.microsoft.com/office/drawing/2014/main" id="{A64266FC-5AF2-4514-93BC-12D1DA727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4175" y="3521075"/>
            <a:ext cx="935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b="1"/>
              <a:t>15,8 % </a:t>
            </a:r>
            <a:endParaRPr lang="ru-RU" altLang="ru-RU"/>
          </a:p>
        </p:txBody>
      </p:sp>
      <p:sp>
        <p:nvSpPr>
          <p:cNvPr id="22" name="Стрелка вправо 21">
            <a:extLst>
              <a:ext uri="{FF2B5EF4-FFF2-40B4-BE49-F238E27FC236}">
                <a16:creationId xmlns:a16="http://schemas.microsoft.com/office/drawing/2014/main" id="{5A6F55F3-9D33-4F7A-B8FC-8CEE0918DAE0}"/>
              </a:ext>
            </a:extLst>
          </p:cNvPr>
          <p:cNvSpPr/>
          <p:nvPr/>
        </p:nvSpPr>
        <p:spPr>
          <a:xfrm rot="16200000">
            <a:off x="711994" y="4283869"/>
            <a:ext cx="960437" cy="555625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Стрелка вправо 22">
            <a:extLst>
              <a:ext uri="{FF2B5EF4-FFF2-40B4-BE49-F238E27FC236}">
                <a16:creationId xmlns:a16="http://schemas.microsoft.com/office/drawing/2014/main" id="{A53EA3BA-7F3A-4A41-9CD8-7ADE0B259C16}"/>
              </a:ext>
            </a:extLst>
          </p:cNvPr>
          <p:cNvSpPr/>
          <p:nvPr/>
        </p:nvSpPr>
        <p:spPr>
          <a:xfrm rot="16200000">
            <a:off x="2935288" y="4249738"/>
            <a:ext cx="1033462" cy="550862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" name="Стрелка вправо 24">
            <a:extLst>
              <a:ext uri="{FF2B5EF4-FFF2-40B4-BE49-F238E27FC236}">
                <a16:creationId xmlns:a16="http://schemas.microsoft.com/office/drawing/2014/main" id="{E3D9444E-AEE5-40AA-9470-C5B68193C8BE}"/>
              </a:ext>
            </a:extLst>
          </p:cNvPr>
          <p:cNvSpPr/>
          <p:nvPr/>
        </p:nvSpPr>
        <p:spPr>
          <a:xfrm rot="16200000">
            <a:off x="7845426" y="4240212"/>
            <a:ext cx="1033462" cy="569913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450" name="TextBox 25">
            <a:extLst>
              <a:ext uri="{FF2B5EF4-FFF2-40B4-BE49-F238E27FC236}">
                <a16:creationId xmlns:a16="http://schemas.microsoft.com/office/drawing/2014/main" id="{B3AC84A7-D2EC-468A-B4AA-D501B64F4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1938338"/>
            <a:ext cx="21288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(+0,4 </a:t>
            </a:r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altLang="ru-RU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</p:txBody>
      </p:sp>
      <p:sp>
        <p:nvSpPr>
          <p:cNvPr id="18451" name="TextBox 26">
            <a:extLst>
              <a:ext uri="{FF2B5EF4-FFF2-40B4-BE49-F238E27FC236}">
                <a16:creationId xmlns:a16="http://schemas.microsoft.com/office/drawing/2014/main" id="{69544AEF-B7FA-4890-A238-783E89639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5538" y="1938338"/>
            <a:ext cx="21478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(+0,2 </a:t>
            </a:r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altLang="ru-RU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</p:txBody>
      </p:sp>
      <p:sp>
        <p:nvSpPr>
          <p:cNvPr id="18452" name="TextBox 28">
            <a:extLst>
              <a:ext uri="{FF2B5EF4-FFF2-40B4-BE49-F238E27FC236}">
                <a16:creationId xmlns:a16="http://schemas.microsoft.com/office/drawing/2014/main" id="{DDC8C9C9-8D99-4214-B945-57EF3D0BE7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3900" y="1906588"/>
            <a:ext cx="26622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(+3,1млн.руб.)</a:t>
            </a:r>
          </a:p>
        </p:txBody>
      </p:sp>
      <p:sp>
        <p:nvSpPr>
          <p:cNvPr id="30" name="Заголовок 1">
            <a:extLst>
              <a:ext uri="{FF2B5EF4-FFF2-40B4-BE49-F238E27FC236}">
                <a16:creationId xmlns:a16="http://schemas.microsoft.com/office/drawing/2014/main" id="{E7532ADB-0FBE-486A-999F-DF7E73013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816" y="536393"/>
            <a:ext cx="8229600" cy="811704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b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b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Трансферты поселениям на исполнение полномочий района</a:t>
            </a:r>
            <a:b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altLang="ru-RU" sz="4000" b="1" dirty="0"/>
              <a:t> </a:t>
            </a:r>
            <a:br>
              <a:rPr lang="ru-RU" altLang="ru-RU" sz="4000" b="1" dirty="0"/>
            </a:br>
            <a:r>
              <a:rPr lang="ru-RU" altLang="ru-RU" sz="3200" b="1" dirty="0"/>
              <a:t> </a:t>
            </a:r>
            <a:br>
              <a:rPr lang="ru-RU" altLang="ru-RU" sz="3200" b="1" dirty="0"/>
            </a:br>
            <a:endParaRPr lang="ru-RU" altLang="ru-RU" sz="3200" b="1" dirty="0"/>
          </a:p>
        </p:txBody>
      </p:sp>
      <p:sp>
        <p:nvSpPr>
          <p:cNvPr id="18454" name="TextBox 30">
            <a:extLst>
              <a:ext uri="{FF2B5EF4-FFF2-40B4-BE49-F238E27FC236}">
                <a16:creationId xmlns:a16="http://schemas.microsoft.com/office/drawing/2014/main" id="{3920C165-622E-427F-A489-580998A41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0588" y="1530350"/>
            <a:ext cx="2001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22,7 млн.руб.</a:t>
            </a:r>
          </a:p>
        </p:txBody>
      </p:sp>
      <p:sp>
        <p:nvSpPr>
          <p:cNvPr id="18455" name="TextBox 31">
            <a:extLst>
              <a:ext uri="{FF2B5EF4-FFF2-40B4-BE49-F238E27FC236}">
                <a16:creationId xmlns:a16="http://schemas.microsoft.com/office/drawing/2014/main" id="{813B6E11-D50D-418C-B1EF-96C4139C1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0475" y="1497013"/>
            <a:ext cx="200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0,6 млн.руб.</a:t>
            </a:r>
          </a:p>
        </p:txBody>
      </p:sp>
      <p:sp>
        <p:nvSpPr>
          <p:cNvPr id="18456" name="TextBox 31">
            <a:extLst>
              <a:ext uri="{FF2B5EF4-FFF2-40B4-BE49-F238E27FC236}">
                <a16:creationId xmlns:a16="http://schemas.microsoft.com/office/drawing/2014/main" id="{51F4C68A-8C09-44C6-AF22-71AB504EE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8400" y="3563938"/>
            <a:ext cx="20034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/>
              <a:t>Без</a:t>
            </a:r>
          </a:p>
          <a:p>
            <a:pPr algn="ctr"/>
            <a:r>
              <a:rPr lang="ru-RU" altLang="ru-RU"/>
              <a:t>изменений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70A8E99-E9D6-452C-9743-5C06A988DBDC}"/>
              </a:ext>
            </a:extLst>
          </p:cNvPr>
          <p:cNvSpPr txBox="1"/>
          <p:nvPr/>
        </p:nvSpPr>
        <p:spPr>
          <a:xfrm>
            <a:off x="284085" y="267973"/>
            <a:ext cx="8565734" cy="387798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Инициативное бюджетирование</a:t>
            </a:r>
            <a:r>
              <a:rPr lang="ru-RU" sz="2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 – это один из инструментов вовлечения граждан в местное самоуправление и управление бюджетом территории.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Население района, поселения лично участвует в определении проблемы, подготовке инициативы, софинансировании и контроле. В фокусе проблем – местная инфраструктура: благоустройство территорий, ремонт дорог, организация освещения, водоснабжения, спортивные площадки и т.д.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graphicFrame>
        <p:nvGraphicFramePr>
          <p:cNvPr id="18" name="Объект 17">
            <a:extLst>
              <a:ext uri="{FF2B5EF4-FFF2-40B4-BE49-F238E27FC236}">
                <a16:creationId xmlns:a16="http://schemas.microsoft.com/office/drawing/2014/main" id="{48BAB041-2FA2-45CD-816A-63BC18C1400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4302034"/>
          <a:ext cx="8229600" cy="2228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EF7F93-04AC-4BF0-9B2B-A255D821FDCE}"/>
              </a:ext>
            </a:extLst>
          </p:cNvPr>
          <p:cNvSpPr txBox="1"/>
          <p:nvPr/>
        </p:nvSpPr>
        <p:spPr>
          <a:xfrm>
            <a:off x="214282" y="139338"/>
            <a:ext cx="8715436" cy="649408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000000"/>
                </a:solidFill>
                <a:latin typeface="+mj-lt"/>
                <a:cs typeface="+mn-cs"/>
              </a:rPr>
              <a:t>Основные направления по обеспечению эффективного расходования бюджетных средств в 2023-2025 годах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 charset="0"/>
              </a:rPr>
              <a:t>продолжить работу по освоению резервов налоговых и неналоговых доходов; </a:t>
            </a: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sz="24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+mn-cs"/>
            </a:endParaRP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 charset="0"/>
              </a:rPr>
              <a:t>продолжить работу по повышению эффективности бюджетных расходов при обеспечении качества и доступности оказываемых  муниципальных услуг;</a:t>
            </a: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Arial" charset="0"/>
            </a:endParaRP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 charset="0"/>
              </a:rPr>
              <a:t>принять меры по повышению качества бюджетного  планирования;</a:t>
            </a: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+mn-cs"/>
            </a:endParaRP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+mn-cs"/>
              </a:rPr>
              <a:t>повысить качество разработки муниципальных программ;</a:t>
            </a: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+mn-cs"/>
            </a:endParaRP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+mn-cs"/>
              </a:rPr>
              <a:t>обеспечить эффективное расходование сумм финансовой помощи из вышестоящих бюджетов.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/>
              <a:t>Качество управления муниципальными финансами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/>
          </a:p>
          <a:p>
            <a:pPr algn="ctr"/>
            <a:r>
              <a:rPr lang="ru-RU" dirty="0"/>
              <a:t>По рейтингу Министерства финансов </a:t>
            </a:r>
          </a:p>
          <a:p>
            <a:pPr algn="ctr">
              <a:buNone/>
            </a:pPr>
            <a:r>
              <a:rPr lang="ru-RU" dirty="0"/>
              <a:t>Челябинской области </a:t>
            </a:r>
          </a:p>
          <a:p>
            <a:pPr algn="ctr">
              <a:buNone/>
            </a:pPr>
            <a:r>
              <a:rPr lang="ru-RU" dirty="0" err="1"/>
              <a:t>Еткульский</a:t>
            </a:r>
            <a:r>
              <a:rPr lang="ru-RU" dirty="0"/>
              <a:t> муниципальный район в 2021 году вошел в 1-ю группу муниципальных образований с высоким качеством управления финансами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87338" y="954088"/>
            <a:ext cx="8482012" cy="5643264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buNone/>
            </a:pPr>
            <a:r>
              <a:rPr lang="ru-RU" sz="1700" b="1" u="sng" dirty="0">
                <a:latin typeface="Times New Roman" pitchFamily="18" charset="0"/>
                <a:cs typeface="Times New Roman" pitchFamily="18" charset="0"/>
              </a:rPr>
              <a:t>Бюджет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–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</a:t>
            </a:r>
            <a:endParaRPr lang="ru-RU" sz="1700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buFontTx/>
              <a:buNone/>
            </a:pPr>
            <a:r>
              <a:rPr lang="ru-RU" sz="1700" b="1" u="sng" dirty="0"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- это финансовая помощь из бюджетов других уровней (межбюджетные трансферты), от физических и юридических лиц.</a:t>
            </a:r>
            <a:endParaRPr lang="ru-RU" sz="1700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buFontTx/>
              <a:buNone/>
            </a:pPr>
            <a:r>
              <a:rPr lang="ru-RU" sz="1700" b="1" u="sng" dirty="0">
                <a:latin typeface="Times New Roman" pitchFamily="18" charset="0"/>
                <a:cs typeface="Times New Roman" pitchFamily="18" charset="0"/>
              </a:rPr>
              <a:t>Бюджетный год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- законодательно установленный годовой срок исполнения бюджета. В Российской Федерации соответствует календарному году.</a:t>
            </a:r>
            <a:endParaRPr lang="ru-RU" sz="1700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buFontTx/>
              <a:buNone/>
            </a:pPr>
            <a:r>
              <a:rPr lang="ru-RU" sz="1700" b="1" u="sng" dirty="0">
                <a:latin typeface="Times New Roman" pitchFamily="18" charset="0"/>
                <a:cs typeface="Times New Roman" pitchFamily="18" charset="0"/>
              </a:rPr>
              <a:t>Бюджетная классификация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- группировка доходов и расходов бюджетов всех уровней бюджетной системы РФ, а также источников финансирования дефицитов этих бюджетов, используемая для составления и исполнения бюджетов.</a:t>
            </a:r>
            <a:endParaRPr lang="ru-RU" sz="1700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buFontTx/>
              <a:buNone/>
            </a:pPr>
            <a:r>
              <a:rPr lang="ru-RU" sz="1700" b="1" u="sng" dirty="0">
                <a:latin typeface="Times New Roman" pitchFamily="18" charset="0"/>
                <a:cs typeface="Times New Roman" pitchFamily="18" charset="0"/>
              </a:rPr>
              <a:t>Бюджетный период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– отрезок времени, охватывающий все стадии бюджетного планирования. Начинается бюджетный период с момента начала работы по составлению проекта бюджета и завершается утверждением отчета о его исполнении.</a:t>
            </a:r>
            <a:endParaRPr lang="ru-RU" sz="1700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1700" b="1" u="sng" dirty="0">
                <a:latin typeface="Times New Roman" pitchFamily="18" charset="0"/>
                <a:cs typeface="Times New Roman" pitchFamily="18" charset="0"/>
              </a:rPr>
              <a:t>Бюджетный процесс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/>
              <a:t>регламентируемая законодательством Российской Федерации деятельность органов государственной власти, органов местного самоуправления и иных участников бюджетного процесса по составлению и рассмотрению проектов бюджетов, утверждению и исполнению бюджетов, контролю за их исполнением, осуществлению бюджетного учета, составлению, внешней проверке, рассмотрению и утверждению бюджетной отчетности. 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1700" b="1" u="sng" dirty="0">
                <a:latin typeface="Times New Roman" pitchFamily="18" charset="0"/>
                <a:cs typeface="Times New Roman" pitchFamily="18" charset="0"/>
              </a:rPr>
              <a:t>Бюджетная система Российской Федерации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- совокупность всех бюджетов в РФ: федерального, региональных, местных, государственных внебюджетных фондов.</a:t>
            </a:r>
          </a:p>
          <a:p>
            <a:pPr marL="0" indent="0" algn="just">
              <a:lnSpc>
                <a:spcPct val="110000"/>
              </a:lnSpc>
              <a:buFontTx/>
              <a:buNone/>
            </a:pPr>
            <a:r>
              <a:rPr lang="ru-RU" sz="1700" b="1" u="sng" dirty="0">
                <a:latin typeface="Times New Roman" pitchFamily="18" charset="0"/>
                <a:cs typeface="Times New Roman" pitchFamily="18" charset="0"/>
              </a:rPr>
              <a:t>Главный распорядитель бюджетных средств (ГРБС)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- орган государственной власти (местного самоуправления), орган управления государственным внебюджетным фондом, или наиболее значимое учреждение науки, образования, культуры и здравоохранения, напрямую получающий(ее) средства из бюджета и наделенный правом распределять их между подведомственными распорядителями и получателями бюджетных средств</a:t>
            </a:r>
            <a:endParaRPr lang="ru-RU" sz="1700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buFontTx/>
              <a:buNone/>
            </a:pPr>
            <a:r>
              <a:rPr lang="ru-RU" sz="1700" b="1" u="sng" dirty="0">
                <a:latin typeface="Times New Roman" pitchFamily="18" charset="0"/>
                <a:cs typeface="Times New Roman" pitchFamily="18" charset="0"/>
              </a:rPr>
              <a:t>Государственная (муниципальная) программа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- система мероприятий и инструментов государственной политики, обеспечивающих в рамках реализации ключевых государственных функций достижение приоритетов и целей государственной политики в сфере социально-экономического развития и безопасности.</a:t>
            </a:r>
            <a:endParaRPr lang="ru-RU" sz="1700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80000"/>
              </a:lnSpc>
              <a:buFontTx/>
              <a:buNone/>
            </a:pPr>
            <a:endParaRPr lang="ru-RU" sz="1400" u="sng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95936" y="116632"/>
            <a:ext cx="1630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Глоссарий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562402" y="6412686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38</a:t>
            </a:r>
          </a:p>
        </p:txBody>
      </p:sp>
    </p:spTree>
    <p:extLst>
      <p:ext uri="{BB962C8B-B14F-4D97-AF65-F5344CB8AC3E}">
        <p14:creationId xmlns:p14="http://schemas.microsoft.com/office/powerpoint/2010/main" val="189000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28629" y="914738"/>
            <a:ext cx="8412163" cy="580209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buFontTx/>
              <a:buNone/>
            </a:pPr>
            <a:r>
              <a:rPr lang="ru-RU" sz="1400" b="1" u="sng" dirty="0">
                <a:latin typeface="Times New Roman" pitchFamily="18" charset="0"/>
                <a:cs typeface="Times New Roman" pitchFamily="18" charset="0"/>
              </a:rPr>
              <a:t>Дефицит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- превышение расходов бюджета над его доходами.</a:t>
            </a:r>
            <a:endParaRPr lang="ru-RU" sz="1400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buFontTx/>
              <a:buNone/>
            </a:pPr>
            <a:r>
              <a:rPr lang="ru-RU" sz="1400" b="1" u="sng" dirty="0">
                <a:latin typeface="Times New Roman" pitchFamily="18" charset="0"/>
                <a:cs typeface="Times New Roman" pitchFamily="18" charset="0"/>
              </a:rPr>
              <a:t>Дотации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- межбюджетные трансферты, предоставляемые на безвозмездной и безвозвратной основе без установления направлений и (или) условий их использования.</a:t>
            </a:r>
            <a:endParaRPr lang="ru-RU" sz="1400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buFontTx/>
              <a:buNone/>
            </a:pPr>
            <a:r>
              <a:rPr lang="ru-RU" sz="1400" b="1" u="sng" dirty="0">
                <a:latin typeface="Times New Roman" pitchFamily="18" charset="0"/>
                <a:cs typeface="Times New Roman" pitchFamily="18" charset="0"/>
              </a:rPr>
              <a:t>Доходы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- это поступающие в бюджет денежные средства (налоги юридических и физических лиц, административные платежи и сборы, безвозмездные поступления).</a:t>
            </a:r>
          </a:p>
          <a:p>
            <a:pPr marL="0" indent="0" algn="just">
              <a:buFontTx/>
              <a:buNone/>
            </a:pPr>
            <a:r>
              <a:rPr lang="ru-RU" sz="1400" b="1" u="sng" dirty="0">
                <a:latin typeface="Times New Roman" pitchFamily="18" charset="0"/>
                <a:cs typeface="Times New Roman" pitchFamily="18" charset="0"/>
              </a:rPr>
              <a:t>Налогоплательщик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физическое лицо или юридическое лицо, на которое законом возложена обязанность уплачивать налоги.</a:t>
            </a:r>
            <a:endParaRPr lang="ru-RU" sz="1400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Tx/>
              <a:buNone/>
            </a:pPr>
            <a:r>
              <a:rPr lang="ru-RU" sz="1400" b="1" u="sng" dirty="0">
                <a:latin typeface="Times New Roman" pitchFamily="18" charset="0"/>
                <a:cs typeface="Times New Roman" pitchFamily="18" charset="0"/>
              </a:rPr>
              <a:t>Налоговые доходы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– поступления в бюджет от уплаты налогов, установленных Налоговым кодексом РФ.</a:t>
            </a:r>
            <a:endParaRPr lang="ru-RU" sz="1400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Tx/>
              <a:buNone/>
            </a:pPr>
            <a:r>
              <a:rPr lang="ru-RU" sz="1400" b="1" u="sng" dirty="0">
                <a:latin typeface="Times New Roman" pitchFamily="18" charset="0"/>
                <a:cs typeface="Times New Roman" pitchFamily="18" charset="0"/>
              </a:rPr>
              <a:t>Национальная экономика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– (с точки зрения как раздел расходов бюджета) аккумулирует расходы, связанные с руководством, управлением, оказанием услуг, а также предоставлением государственной поддержки в целях развития отраслей национальной экономики: сельского хозяйства, транспорта и дорожного хозяйства.</a:t>
            </a:r>
            <a:endParaRPr lang="ru-RU" sz="1400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Tx/>
              <a:buNone/>
            </a:pPr>
            <a:r>
              <a:rPr lang="ru-RU" sz="1400" b="1" u="sng" dirty="0">
                <a:latin typeface="Times New Roman" pitchFamily="18" charset="0"/>
                <a:cs typeface="Times New Roman" pitchFamily="18" charset="0"/>
              </a:rPr>
              <a:t>Неналоговые доходы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– поступления от уплаты пошлин и сборов, установленных законодательством РФ и штрафов за нарушение законодательства.</a:t>
            </a:r>
          </a:p>
          <a:p>
            <a:pPr marL="0" indent="0" algn="just">
              <a:buNone/>
            </a:pPr>
            <a:r>
              <a:rPr lang="ru-RU" sz="1400" b="1" u="sng" dirty="0">
                <a:latin typeface="Times New Roman" pitchFamily="18" charset="0"/>
                <a:cs typeface="Times New Roman" pitchFamily="18" charset="0"/>
              </a:rPr>
              <a:t>Межбюджетные трансферты -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это средства одного бюджета бюджетной системы РФ, перечисляемые другому бюджету бюджетной системы РФ.</a:t>
            </a:r>
            <a:endParaRPr lang="ru-RU" sz="1400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Tx/>
              <a:buNone/>
            </a:pPr>
            <a:r>
              <a:rPr lang="ru-RU" sz="1400" b="1" u="sng" dirty="0">
                <a:latin typeface="Times New Roman" pitchFamily="18" charset="0"/>
                <a:cs typeface="Times New Roman" pitchFamily="18" charset="0"/>
              </a:rPr>
              <a:t>Прогноз социально-экономического развития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- документ, содержащий систему научно-обоснованных представлений о направлениях и результатах социально-экономического развития Российской Федерации на прогнозируемый период (среднесрочный или долгосрочный).</a:t>
            </a:r>
            <a:endParaRPr lang="ru-RU" sz="1400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Tx/>
              <a:buNone/>
            </a:pPr>
            <a:r>
              <a:rPr lang="ru-RU" sz="1400" b="1" u="sng" dirty="0">
                <a:latin typeface="Times New Roman" pitchFamily="18" charset="0"/>
                <a:cs typeface="Times New Roman" pitchFamily="18" charset="0"/>
              </a:rPr>
              <a:t>Профицит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- превышение доходов над расходами бюджета.</a:t>
            </a:r>
          </a:p>
          <a:p>
            <a:pPr marL="0" indent="0" algn="just">
              <a:buNone/>
            </a:pPr>
            <a:r>
              <a:rPr lang="ru-RU" sz="1400" b="1" u="sng" dirty="0">
                <a:latin typeface="Times New Roman" pitchFamily="18" charset="0"/>
                <a:cs typeface="Times New Roman" pitchFamily="18" charset="0"/>
              </a:rPr>
              <a:t>Публичные слушания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проводятся представительным органом муниципального образования, главой муниципального образования с участием жителей муниципального образования для обсуждения проектов муниципальных правовых актов по вопросам местного значения.</a:t>
            </a:r>
            <a:endParaRPr lang="ru-RU" sz="1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32241" y="6347505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39</a:t>
            </a:r>
          </a:p>
        </p:txBody>
      </p:sp>
    </p:spTree>
    <p:extLst>
      <p:ext uri="{BB962C8B-B14F-4D97-AF65-F5344CB8AC3E}">
        <p14:creationId xmlns:p14="http://schemas.microsoft.com/office/powerpoint/2010/main" val="2710284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10410" y="1052736"/>
            <a:ext cx="835025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</a:pPr>
            <a:r>
              <a:rPr lang="ru-RU" sz="1400" b="1" u="sng" dirty="0">
                <a:latin typeface="Times New Roman" pitchFamily="18" charset="0"/>
                <a:cs typeface="Times New Roman" pitchFamily="18" charset="0"/>
              </a:rPr>
              <a:t>Расходы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- это выплачиваемые из бюджета денежные средства (социальные выплаты населению, содержание государственных учреждений (образование, ЖКХ, культура и другие) капитальное строительство и другие).</a:t>
            </a:r>
          </a:p>
          <a:p>
            <a:pPr marL="0" indent="0" algn="just">
              <a:buNone/>
            </a:pPr>
            <a:r>
              <a:rPr lang="ru-RU" sz="1400" b="1" u="sng">
                <a:latin typeface="Times New Roman" pitchFamily="18" charset="0"/>
                <a:cs typeface="Times New Roman" pitchFamily="18" charset="0"/>
              </a:rPr>
              <a:t>Субвенция</a:t>
            </a:r>
            <a:r>
              <a:rPr lang="ru-RU" sz="1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бюджетные средства, предоставляемые бюджету другого уровня бюджетной системы РФ на безвозмездной и безвозвратной основах на осуществление определенных целевых расходов, возникающих при выполнении полномочий РФ, переданных для осуществления органам государственной власти другого уровня бюджетной системы РФ.</a:t>
            </a:r>
            <a:endParaRPr lang="ru-RU" sz="1400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Tx/>
              <a:buNone/>
            </a:pPr>
            <a:r>
              <a:rPr lang="ru-RU" sz="1400" b="1" u="sng" dirty="0">
                <a:latin typeface="Times New Roman" pitchFamily="18" charset="0"/>
                <a:cs typeface="Times New Roman" pitchFamily="18" charset="0"/>
              </a:rPr>
              <a:t>Субсидия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- бюджетные средства, предоставляемые бюджету другого уровня бюджетной системы РФ, в целях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софинансирования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расходных обязательств, возникающих при выполнении полномочий органов местного самоуправления по вопросам местного значения.</a:t>
            </a:r>
          </a:p>
          <a:p>
            <a:pPr marL="0" indent="0" algn="just">
              <a:buFontTx/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/>
            <a:endParaRPr lang="ru-RU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04448" y="638132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40</a:t>
            </a:r>
          </a:p>
        </p:txBody>
      </p:sp>
    </p:spTree>
    <p:extLst>
      <p:ext uri="{BB962C8B-B14F-4D97-AF65-F5344CB8AC3E}">
        <p14:creationId xmlns:p14="http://schemas.microsoft.com/office/powerpoint/2010/main" val="9366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629816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Кто управляет и распоряжается бюджетом?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916832"/>
          <a:ext cx="8229600" cy="4657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Этапы работы с бюджетом</a:t>
            </a:r>
            <a:br>
              <a:rPr lang="ru-RU" sz="2800" b="1" dirty="0"/>
            </a:br>
            <a:br>
              <a:rPr lang="ru-RU" sz="2800" dirty="0"/>
            </a:br>
            <a:r>
              <a:rPr lang="ru-RU" sz="2700" dirty="0"/>
              <a:t>Бюджетный процесс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Основные параметры бюджетов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1340768"/>
          <a:ext cx="8229600" cy="5161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/>
              <a:t>Основные показатели социально-экономического развития Еткульского муниципального района в 2022 году (оценка)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988840"/>
            <a:ext cx="8435280" cy="45856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/>
              <a:t>Отгружено товаров собственного производства, выполнено работ  и услуг собственными силами  по «чистым» видам деятельности (по крупным и средним организациям)  - 9073,3 млн. рублей</a:t>
            </a:r>
          </a:p>
          <a:p>
            <a:pPr>
              <a:buNone/>
            </a:pPr>
            <a:endParaRPr lang="ru-RU" sz="2000" dirty="0"/>
          </a:p>
          <a:p>
            <a:pPr>
              <a:buNone/>
            </a:pPr>
            <a:r>
              <a:rPr lang="ru-RU" sz="2000" dirty="0"/>
              <a:t>Среднегодовая численность населения – 29,8 тыс. человек</a:t>
            </a:r>
          </a:p>
          <a:p>
            <a:pPr>
              <a:buNone/>
            </a:pPr>
            <a:endParaRPr lang="ru-RU" sz="2000" dirty="0"/>
          </a:p>
          <a:p>
            <a:pPr>
              <a:buNone/>
            </a:pPr>
            <a:r>
              <a:rPr lang="ru-RU" sz="2000" dirty="0"/>
              <a:t>Оборот розничной торговли  по крупным и средним организациям – 1150,6  млн. рублей</a:t>
            </a:r>
          </a:p>
          <a:p>
            <a:pPr>
              <a:buNone/>
            </a:pPr>
            <a:endParaRPr lang="ru-RU" sz="2000" dirty="0"/>
          </a:p>
          <a:p>
            <a:pPr>
              <a:buNone/>
            </a:pPr>
            <a:r>
              <a:rPr lang="ru-RU" sz="2000" dirty="0"/>
              <a:t>Инвестиции в основной капитал  за счет всех источников финансирования – 1061,7 мл. рублей</a:t>
            </a:r>
          </a:p>
          <a:p>
            <a:pPr>
              <a:buNone/>
            </a:pPr>
            <a:endParaRPr lang="ru-RU" sz="2000" dirty="0"/>
          </a:p>
          <a:p>
            <a:pPr>
              <a:buNone/>
            </a:pPr>
            <a:r>
              <a:rPr lang="ru-RU" sz="2000" dirty="0"/>
              <a:t>Фонд оплаты труда 2348,6 млн. рублей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Из чего складывается местный бюджет в 2023 году?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700213"/>
          <a:ext cx="8229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4">
            <a:extLst>
              <a:ext uri="{FF2B5EF4-FFF2-40B4-BE49-F238E27FC236}">
                <a16:creationId xmlns:a16="http://schemas.microsoft.com/office/drawing/2014/main" id="{647668CF-1631-492D-AEBA-FE7575185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7640"/>
            <a:ext cx="8229600" cy="1001398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Параметры бюджета на 2023 год и на плановый период 2024 и 2025 годов</a:t>
            </a:r>
          </a:p>
        </p:txBody>
      </p:sp>
      <p:graphicFrame>
        <p:nvGraphicFramePr>
          <p:cNvPr id="1026" name="Object 32">
            <a:extLst>
              <a:ext uri="{FF2B5EF4-FFF2-40B4-BE49-F238E27FC236}">
                <a16:creationId xmlns:a16="http://schemas.microsoft.com/office/drawing/2014/main" id="{8F5F19B6-6270-49BE-8AB3-1AECC4AAA46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74663" y="1758950"/>
          <a:ext cx="8453437" cy="491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06" name="Worksheet" r:id="rId3" imgW="9372504" imgH="5448272" progId="Excel.Sheet.8">
                  <p:embed/>
                </p:oleObj>
              </mc:Choice>
              <mc:Fallback>
                <p:oleObj name="Worksheet" r:id="rId3" imgW="9372504" imgH="5448272" progId="Excel.Sheet.8">
                  <p:embed/>
                  <p:pic>
                    <p:nvPicPr>
                      <p:cNvPr id="1026" name="Object 32">
                        <a:extLst>
                          <a:ext uri="{FF2B5EF4-FFF2-40B4-BE49-F238E27FC236}">
                            <a16:creationId xmlns:a16="http://schemas.microsoft.com/office/drawing/2014/main" id="{8F5F19B6-6270-49BE-8AB3-1AECC4AAA46C}"/>
                          </a:ext>
                        </a:extLst>
                      </p:cNvPr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1758950"/>
                        <a:ext cx="8453437" cy="4913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Стрелка вправо 4">
            <a:extLst>
              <a:ext uri="{FF2B5EF4-FFF2-40B4-BE49-F238E27FC236}">
                <a16:creationId xmlns:a16="http://schemas.microsoft.com/office/drawing/2014/main" id="{AA203583-1BE6-41A5-9FB0-2E6303F02645}"/>
              </a:ext>
            </a:extLst>
          </p:cNvPr>
          <p:cNvSpPr/>
          <p:nvPr/>
        </p:nvSpPr>
        <p:spPr>
          <a:xfrm>
            <a:off x="2029968" y="3050119"/>
            <a:ext cx="1897597" cy="317159"/>
          </a:xfrm>
          <a:prstGeom prst="rightArrow">
            <a:avLst>
              <a:gd name="adj1" fmla="val 72186"/>
              <a:gd name="adj2" fmla="val 50000"/>
            </a:avLst>
          </a:prstGeom>
          <a:solidFill>
            <a:srgbClr val="FFC000">
              <a:alpha val="8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n w="12700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</a:rPr>
              <a:t>119,6</a:t>
            </a:r>
            <a:r>
              <a:rPr lang="ru-RU" sz="1600" dirty="0">
                <a:ln w="12700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</a:rPr>
              <a:t>  %</a:t>
            </a:r>
          </a:p>
        </p:txBody>
      </p:sp>
      <p:sp>
        <p:nvSpPr>
          <p:cNvPr id="7" name="Стрелка вправо 6">
            <a:extLst>
              <a:ext uri="{FF2B5EF4-FFF2-40B4-BE49-F238E27FC236}">
                <a16:creationId xmlns:a16="http://schemas.microsoft.com/office/drawing/2014/main" id="{26DCBFC3-A910-4BAA-9BCA-B341A34F1784}"/>
              </a:ext>
            </a:extLst>
          </p:cNvPr>
          <p:cNvSpPr/>
          <p:nvPr/>
        </p:nvSpPr>
        <p:spPr>
          <a:xfrm>
            <a:off x="5030506" y="3367278"/>
            <a:ext cx="1959429" cy="345186"/>
          </a:xfrm>
          <a:prstGeom prst="rightArrow">
            <a:avLst>
              <a:gd name="adj1" fmla="val 72186"/>
              <a:gd name="adj2" fmla="val 50000"/>
            </a:avLst>
          </a:prstGeom>
          <a:solidFill>
            <a:srgbClr val="FFC000">
              <a:alpha val="8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ru-RU" sz="2000" dirty="0">
                <a:ln w="12700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</a:rPr>
              <a:t>87,7  </a:t>
            </a:r>
            <a:r>
              <a:rPr lang="ru-RU" sz="1600" dirty="0">
                <a:ln w="12700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</a:rPr>
              <a:t>%</a:t>
            </a:r>
          </a:p>
        </p:txBody>
      </p:sp>
      <p:sp>
        <p:nvSpPr>
          <p:cNvPr id="12" name="Стрелка вправо 11">
            <a:extLst>
              <a:ext uri="{FF2B5EF4-FFF2-40B4-BE49-F238E27FC236}">
                <a16:creationId xmlns:a16="http://schemas.microsoft.com/office/drawing/2014/main" id="{F59B434C-1AF3-40E6-B44E-CB8E3334888D}"/>
              </a:ext>
            </a:extLst>
          </p:cNvPr>
          <p:cNvSpPr/>
          <p:nvPr/>
        </p:nvSpPr>
        <p:spPr>
          <a:xfrm>
            <a:off x="3560763" y="4216400"/>
            <a:ext cx="1881187" cy="53816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000" b="1" dirty="0">
                <a:solidFill>
                  <a:schemeClr val="tx1"/>
                </a:solidFill>
              </a:rPr>
              <a:t>100,4</a:t>
            </a:r>
            <a:r>
              <a:rPr lang="ru-RU" sz="1600" b="1" dirty="0">
                <a:solidFill>
                  <a:schemeClr val="tx1"/>
                </a:solidFill>
              </a:rPr>
              <a:t> %</a:t>
            </a:r>
          </a:p>
        </p:txBody>
      </p:sp>
      <p:sp>
        <p:nvSpPr>
          <p:cNvPr id="1031" name="TextBox 1">
            <a:extLst>
              <a:ext uri="{FF2B5EF4-FFF2-40B4-BE49-F238E27FC236}">
                <a16:creationId xmlns:a16="http://schemas.microsoft.com/office/drawing/2014/main" id="{B3A6C155-0D49-4928-B824-40925E95B4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0300" y="1189038"/>
            <a:ext cx="15859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Млн.рублей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>
            <a:extLst>
              <a:ext uri="{FF2B5EF4-FFF2-40B4-BE49-F238E27FC236}">
                <a16:creationId xmlns:a16="http://schemas.microsoft.com/office/drawing/2014/main" id="{00D2C376-DF66-4066-970F-492E1C215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44" y="-91440"/>
            <a:ext cx="9001156" cy="868680"/>
          </a:xfrm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Структура доходов бюджета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0" name="Диаграмма 5">
            <a:extLst>
              <a:ext uri="{FF2B5EF4-FFF2-40B4-BE49-F238E27FC236}">
                <a16:creationId xmlns:a16="http://schemas.microsoft.com/office/drawing/2014/main" id="{1CA08567-27FD-465F-950C-09352CD3F400}"/>
              </a:ext>
            </a:extLst>
          </p:cNvPr>
          <p:cNvGraphicFramePr>
            <a:graphicFrameLocks/>
          </p:cNvGraphicFramePr>
          <p:nvPr/>
        </p:nvGraphicFramePr>
        <p:xfrm>
          <a:off x="139700" y="1400175"/>
          <a:ext cx="8831263" cy="531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30" name="Диаграмма" r:id="rId3" imgW="8829587" imgH="5314950" progId="Excel.Chart.8">
                  <p:embed/>
                </p:oleObj>
              </mc:Choice>
              <mc:Fallback>
                <p:oleObj name="Диаграмма" r:id="rId3" imgW="8829587" imgH="5314950" progId="Excel.Chart.8">
                  <p:embed/>
                  <p:pic>
                    <p:nvPicPr>
                      <p:cNvPr id="2050" name="Диаграмма 5">
                        <a:extLst>
                          <a:ext uri="{FF2B5EF4-FFF2-40B4-BE49-F238E27FC236}">
                            <a16:creationId xmlns:a16="http://schemas.microsoft.com/office/drawing/2014/main" id="{1CA08567-27FD-465F-950C-09352CD3F400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" y="1400175"/>
                        <a:ext cx="8831263" cy="5313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Box 6">
            <a:extLst>
              <a:ext uri="{FF2B5EF4-FFF2-40B4-BE49-F238E27FC236}">
                <a16:creationId xmlns:a16="http://schemas.microsoft.com/office/drawing/2014/main" id="{4F481E1D-17E5-4BCC-8E76-F5D0F287C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9225" y="1292225"/>
            <a:ext cx="20018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1257,5</a:t>
            </a:r>
            <a:r>
              <a:rPr lang="ru-RU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млн.руб.</a:t>
            </a:r>
          </a:p>
        </p:txBody>
      </p:sp>
      <p:sp>
        <p:nvSpPr>
          <p:cNvPr id="2053" name="TextBox 18">
            <a:extLst>
              <a:ext uri="{FF2B5EF4-FFF2-40B4-BE49-F238E27FC236}">
                <a16:creationId xmlns:a16="http://schemas.microsoft.com/office/drawing/2014/main" id="{A4E43D91-628E-445D-8F55-E94DB791C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5100" y="1266825"/>
            <a:ext cx="21288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1503,5</a:t>
            </a:r>
            <a:r>
              <a:rPr lang="ru-RU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млн.руб.</a:t>
            </a:r>
          </a:p>
        </p:txBody>
      </p:sp>
      <p:sp>
        <p:nvSpPr>
          <p:cNvPr id="8" name="Стрелка вправо 7">
            <a:extLst>
              <a:ext uri="{FF2B5EF4-FFF2-40B4-BE49-F238E27FC236}">
                <a16:creationId xmlns:a16="http://schemas.microsoft.com/office/drawing/2014/main" id="{9A349090-F0F9-4B60-99CD-F23D5F1E2B72}"/>
              </a:ext>
            </a:extLst>
          </p:cNvPr>
          <p:cNvSpPr/>
          <p:nvPr/>
        </p:nvSpPr>
        <p:spPr>
          <a:xfrm rot="16200000">
            <a:off x="4211638" y="257175"/>
            <a:ext cx="682625" cy="1336675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5" name="TextBox 20">
            <a:extLst>
              <a:ext uri="{FF2B5EF4-FFF2-40B4-BE49-F238E27FC236}">
                <a16:creationId xmlns:a16="http://schemas.microsoft.com/office/drawing/2014/main" id="{F264200E-AF62-466B-9F8A-7CEB7BA19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9888" y="815975"/>
            <a:ext cx="1211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19,6</a:t>
            </a:r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</a:p>
        </p:txBody>
      </p:sp>
      <p:sp>
        <p:nvSpPr>
          <p:cNvPr id="2056" name="TextBox 21">
            <a:extLst>
              <a:ext uri="{FF2B5EF4-FFF2-40B4-BE49-F238E27FC236}">
                <a16:creationId xmlns:a16="http://schemas.microsoft.com/office/drawing/2014/main" id="{B74A5DC4-90E5-431C-81DC-8A35EE3B7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8775" y="1892300"/>
            <a:ext cx="11049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405,9 </a:t>
            </a:r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млн.руб.</a:t>
            </a:r>
          </a:p>
        </p:txBody>
      </p:sp>
      <p:sp>
        <p:nvSpPr>
          <p:cNvPr id="2057" name="TextBox 22">
            <a:extLst>
              <a:ext uri="{FF2B5EF4-FFF2-40B4-BE49-F238E27FC236}">
                <a16:creationId xmlns:a16="http://schemas.microsoft.com/office/drawing/2014/main" id="{4181A22B-1E1B-47A1-BA2D-9225588F3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8775" y="4822825"/>
            <a:ext cx="11525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851,6</a:t>
            </a:r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 млн.руб.</a:t>
            </a:r>
          </a:p>
        </p:txBody>
      </p:sp>
      <p:sp>
        <p:nvSpPr>
          <p:cNvPr id="2058" name="TextBox 23">
            <a:extLst>
              <a:ext uri="{FF2B5EF4-FFF2-40B4-BE49-F238E27FC236}">
                <a16:creationId xmlns:a16="http://schemas.microsoft.com/office/drawing/2014/main" id="{D2DD9141-56E3-4850-85C2-44D39336E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5100" y="1887538"/>
            <a:ext cx="12461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492,8</a:t>
            </a:r>
          </a:p>
          <a:p>
            <a:pPr algn="ctr"/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млн.руб.</a:t>
            </a:r>
          </a:p>
        </p:txBody>
      </p:sp>
      <p:sp>
        <p:nvSpPr>
          <p:cNvPr id="2059" name="TextBox 24">
            <a:extLst>
              <a:ext uri="{FF2B5EF4-FFF2-40B4-BE49-F238E27FC236}">
                <a16:creationId xmlns:a16="http://schemas.microsoft.com/office/drawing/2014/main" id="{3C9E6B6D-F3E7-4A79-BECE-4A3FE3BE6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5100" y="4822825"/>
            <a:ext cx="11366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1010,7</a:t>
            </a:r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 млн.руб.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1069</TotalTime>
  <Words>1804</Words>
  <Application>Microsoft Office PowerPoint</Application>
  <PresentationFormat>Экран (4:3)</PresentationFormat>
  <Paragraphs>250</Paragraphs>
  <Slides>28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4</vt:i4>
      </vt:variant>
      <vt:variant>
        <vt:lpstr>Заголовки слайдов</vt:lpstr>
      </vt:variant>
      <vt:variant>
        <vt:i4>28</vt:i4>
      </vt:variant>
    </vt:vector>
  </HeadingPairs>
  <TitlesOfParts>
    <vt:vector size="39" baseType="lpstr">
      <vt:lpstr>Arial</vt:lpstr>
      <vt:lpstr>Calibri</vt:lpstr>
      <vt:lpstr>Constantia</vt:lpstr>
      <vt:lpstr>Times New Roman</vt:lpstr>
      <vt:lpstr>Wingdings</vt:lpstr>
      <vt:lpstr>Wingdings 2</vt:lpstr>
      <vt:lpstr>Поток</vt:lpstr>
      <vt:lpstr>Лист Microsoft Excel 97–2003</vt:lpstr>
      <vt:lpstr>Диаграмма Microsoft Office Excel</vt:lpstr>
      <vt:lpstr>Лист Microsoft Office Excel 97-2003</vt:lpstr>
      <vt:lpstr>Диаграмма Microsoft Excel</vt:lpstr>
      <vt:lpstr>    Бюджет Еткульского муниципального района  на 2023 год и на плановый период 2024 и 2025 годов для граждан</vt:lpstr>
      <vt:lpstr>Бюджет – это план доходов и расходов на определенный период.</vt:lpstr>
      <vt:lpstr>Кто управляет и распоряжается бюджетом?</vt:lpstr>
      <vt:lpstr>Этапы работы с бюджетом  Бюджетный процесс</vt:lpstr>
      <vt:lpstr>Основные параметры бюджетов</vt:lpstr>
      <vt:lpstr>Основные показатели социально-экономического развития Еткульского муниципального района в 2022 году (оценка)</vt:lpstr>
      <vt:lpstr>Из чего складывается местный бюджет в 2023 году?</vt:lpstr>
      <vt:lpstr>Параметры бюджета на 2023 год и на плановый период 2024 и 2025 годов</vt:lpstr>
      <vt:lpstr>Структура доходов бюджета</vt:lpstr>
      <vt:lpstr>Структура налоговых и неналоговых доходов бюджета в 2023 году</vt:lpstr>
      <vt:lpstr>Динамика по основным доходным источникам районного бюджета в 2023 году </vt:lpstr>
      <vt:lpstr>Презентация PowerPoint</vt:lpstr>
      <vt:lpstr>Распределение расходов  по отраслям в 2023 году</vt:lpstr>
      <vt:lpstr> Программный бюджет  В 2023 году запланировано финансирование расходов по 25 муниципальным программам на общую сумму   1477,6 млн.рублей</vt:lpstr>
      <vt:lpstr>    Муниципальная программа «Развитие образования в Еткульском муниципальном районе»      </vt:lpstr>
      <vt:lpstr>    Муниципальная программа «Развитие социальной защиты населения в Еткульском муниципальном районе»      </vt:lpstr>
      <vt:lpstr>    Программы по жилищно-коммунальному хозяйству       </vt:lpstr>
      <vt:lpstr>    Муниципальная программа «Развитие культуры в Еткульском муниципальном районе»      </vt:lpstr>
      <vt:lpstr>    Муниципальная программа «Развитие физической культуры и спорта в Еткульском муниципальном районе»      </vt:lpstr>
      <vt:lpstr>Программы по работе с молодежью</vt:lpstr>
      <vt:lpstr>Презентация PowerPoint</vt:lpstr>
      <vt:lpstr>    Трансферты поселениям на исполнение полномочий района     </vt:lpstr>
      <vt:lpstr>Презентация PowerPoint</vt:lpstr>
      <vt:lpstr>Презентация PowerPoint</vt:lpstr>
      <vt:lpstr>Качество управления муниципальными финансами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Еткульского муниципального района 2015-2017 для граждан</dc:title>
  <dc:creator>Ольга</dc:creator>
  <cp:lastModifiedBy>user</cp:lastModifiedBy>
  <cp:revision>128</cp:revision>
  <cp:lastPrinted>2022-12-28T02:56:29Z</cp:lastPrinted>
  <dcterms:created xsi:type="dcterms:W3CDTF">2015-04-10T08:55:23Z</dcterms:created>
  <dcterms:modified xsi:type="dcterms:W3CDTF">2022-12-28T03:12:06Z</dcterms:modified>
</cp:coreProperties>
</file>